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
  </p:notesMasterIdLst>
  <p:sldIdLst>
    <p:sldId id="267" r:id="rId2"/>
    <p:sldId id="261" r:id="rId3"/>
    <p:sldId id="263" r:id="rId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68" autoAdjust="0"/>
    <p:restoredTop sz="53223" autoAdjust="0"/>
  </p:normalViewPr>
  <p:slideViewPr>
    <p:cSldViewPr snapToGrid="0">
      <p:cViewPr varScale="1">
        <p:scale>
          <a:sx n="40" d="100"/>
          <a:sy n="40" d="100"/>
        </p:scale>
        <p:origin x="206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A7DEAFB-4A87-436E-9AF6-DA6B6213C202}" type="datetimeFigureOut">
              <a:rPr lang="en-NZ" smtClean="0"/>
              <a:t>6/10/2023</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C7FA1E2-BF19-42BD-9FEB-0FB6AC3F5AE4}" type="slidenum">
              <a:rPr lang="en-NZ" smtClean="0"/>
              <a:t>‹#›</a:t>
            </a:fld>
            <a:endParaRPr lang="en-NZ"/>
          </a:p>
        </p:txBody>
      </p:sp>
    </p:spTree>
    <p:extLst>
      <p:ext uri="{BB962C8B-B14F-4D97-AF65-F5344CB8AC3E}">
        <p14:creationId xmlns:p14="http://schemas.microsoft.com/office/powerpoint/2010/main" val="1573064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anose="020B0604020202020204" pitchFamily="34" charset="0"/>
              </a:rPr>
              <a:t>Hi, My name is Dory Reeves. I am from Northern Ireland and live in Scotland.  I have been involved in Life Wide Learning since 2015 and followed the Sustainable Development Goals (SDGs) since before 2016. I have been involved in a few of the LWL inquiries.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anose="020B0604020202020204" pitchFamily="34" charset="0"/>
              </a:rPr>
              <a:t>LWL is relevant at any age and stage of life. We learn through every aspect of our lives, as individuals, as </a:t>
            </a:r>
            <a:r>
              <a:rPr kumimoji="0" lang="en-US" sz="1200" b="0" i="0" u="none" strike="noStrike" cap="none" normalizeH="0" baseline="0" dirty="0" err="1">
                <a:ln>
                  <a:noFill/>
                </a:ln>
                <a:solidFill>
                  <a:schemeClr val="tx1"/>
                </a:solidFill>
                <a:effectLst/>
                <a:latin typeface="Arial" panose="020B0604020202020204" pitchFamily="34" charset="0"/>
              </a:rPr>
              <a:t>neighbours</a:t>
            </a:r>
            <a:r>
              <a:rPr kumimoji="0" lang="en-US" sz="1200" b="0" i="0" u="none" strike="noStrike" cap="none" normalizeH="0" baseline="0" dirty="0">
                <a:ln>
                  <a:noFill/>
                </a:ln>
                <a:solidFill>
                  <a:schemeClr val="tx1"/>
                </a:solidFill>
                <a:effectLst/>
                <a:latin typeface="Arial" panose="020B0604020202020204" pitchFamily="34" charset="0"/>
              </a:rPr>
              <a:t>, and community members as well as family members, employees, volunteers and so on. The list is endless.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anose="020B0604020202020204" pitchFamily="34" charset="0"/>
              </a:rPr>
              <a:t>Projects evolve, the great thing about this project was that there was an overarching goal – to see what we could do in the way we live</a:t>
            </a:r>
            <a:r>
              <a:rPr lang="en-US" dirty="0"/>
              <a:t> to connect more with nature, the environment and sustainability and SDGs and enact the changes i.e. do something rather than simply write about it. And that was it. We could choose what we wanted. </a:t>
            </a:r>
          </a:p>
          <a:p>
            <a:pPr marL="0" marR="0" lvl="0" indent="0" algn="l" defTabSz="914400" rtl="0" eaLnBrk="0" fontAlgn="base" latinLnBrk="0" hangingPunct="0">
              <a:lnSpc>
                <a:spcPct val="100000"/>
              </a:lnSpc>
              <a:spcBef>
                <a:spcPct val="0"/>
              </a:spcBef>
              <a:spcAft>
                <a:spcPct val="0"/>
              </a:spcAft>
              <a:buClrTx/>
              <a:buSzTx/>
              <a:buFontTx/>
              <a:buNone/>
              <a:tabLst/>
            </a:pPr>
            <a:endParaRPr lang="en-US" dirty="0"/>
          </a:p>
          <a:p>
            <a:endParaRPr lang="en-NZ" dirty="0"/>
          </a:p>
        </p:txBody>
      </p:sp>
      <p:sp>
        <p:nvSpPr>
          <p:cNvPr id="4" name="Slide Number Placeholder 3"/>
          <p:cNvSpPr>
            <a:spLocks noGrp="1"/>
          </p:cNvSpPr>
          <p:nvPr>
            <p:ph type="sldNum" sz="quarter" idx="5"/>
          </p:nvPr>
        </p:nvSpPr>
        <p:spPr/>
        <p:txBody>
          <a:bodyPr/>
          <a:lstStyle/>
          <a:p>
            <a:fld id="{4C7FA1E2-BF19-42BD-9FEB-0FB6AC3F5AE4}" type="slidenum">
              <a:rPr lang="en-NZ" smtClean="0"/>
              <a:t>1</a:t>
            </a:fld>
            <a:endParaRPr lang="en-NZ"/>
          </a:p>
        </p:txBody>
      </p:sp>
    </p:spTree>
    <p:extLst>
      <p:ext uri="{BB962C8B-B14F-4D97-AF65-F5344CB8AC3E}">
        <p14:creationId xmlns:p14="http://schemas.microsoft.com/office/powerpoint/2010/main" val="2842209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i-NZ" b="1" dirty="0"/>
              <a:t>I have identified with 3 pathways on particular.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mi-NZ" b="1" dirty="0"/>
          </a:p>
          <a:p>
            <a:pPr marL="0" marR="0" lvl="0" indent="0" algn="l" defTabSz="914400" rtl="0" eaLnBrk="1" fontAlgn="auto" latinLnBrk="0" hangingPunct="1">
              <a:lnSpc>
                <a:spcPct val="100000"/>
              </a:lnSpc>
              <a:spcBef>
                <a:spcPts val="0"/>
              </a:spcBef>
              <a:spcAft>
                <a:spcPts val="0"/>
              </a:spcAft>
              <a:buClrTx/>
              <a:buSzTx/>
              <a:buFontTx/>
              <a:buNone/>
              <a:tabLst/>
              <a:defRPr/>
            </a:pPr>
            <a:r>
              <a:rPr lang="mi-NZ" b="1" dirty="0"/>
              <a:t>Physical pathway </a:t>
            </a:r>
            <a:r>
              <a:rPr lang="mi-NZ" dirty="0"/>
              <a:t>– readusting to a once familiar location following relocation. Reaquainting with town, community, neighbours.</a:t>
            </a:r>
          </a:p>
          <a:p>
            <a:pPr marL="0" marR="0" lvl="0" indent="0" algn="l" defTabSz="914400" rtl="0" eaLnBrk="1" fontAlgn="auto" latinLnBrk="0" hangingPunct="1">
              <a:lnSpc>
                <a:spcPct val="100000"/>
              </a:lnSpc>
              <a:spcBef>
                <a:spcPts val="0"/>
              </a:spcBef>
              <a:spcAft>
                <a:spcPts val="0"/>
              </a:spcAft>
              <a:buClrTx/>
              <a:buSzTx/>
              <a:buFontTx/>
              <a:buNone/>
              <a:tabLst/>
              <a:defRPr/>
            </a:pPr>
            <a:r>
              <a:rPr lang="mi-NZ" dirty="0"/>
              <a:t>Moved to a town house with a back yard garden returned to a small woodland garden</a:t>
            </a:r>
            <a:endParaRPr lang="en-NZ" dirty="0"/>
          </a:p>
          <a:p>
            <a:endParaRPr lang="mi-NZ" dirty="0"/>
          </a:p>
          <a:p>
            <a:r>
              <a:rPr lang="mi-NZ" b="1" dirty="0"/>
              <a:t>Emotional pathway</a:t>
            </a:r>
            <a:r>
              <a:rPr lang="mi-NZ" dirty="0"/>
              <a:t> – from the sadness of leaving Aotearoa, and friends there to the excitement and anticipation of the move. </a:t>
            </a:r>
          </a:p>
          <a:p>
            <a:endParaRPr lang="mi-NZ" dirty="0"/>
          </a:p>
          <a:p>
            <a:r>
              <a:rPr lang="mi-NZ" b="1" dirty="0"/>
              <a:t>Intellectual pathway </a:t>
            </a:r>
            <a:r>
              <a:rPr lang="mi-NZ" dirty="0"/>
              <a:t>– new place, different seasons, different nature and ecology</a:t>
            </a:r>
          </a:p>
          <a:p>
            <a:endParaRPr lang="mi-NZ" dirty="0"/>
          </a:p>
          <a:p>
            <a:r>
              <a:rPr lang="mi-NZ" b="1" dirty="0"/>
              <a:t>Here I identify with 3 moments or series of moments. </a:t>
            </a:r>
          </a:p>
          <a:p>
            <a:pPr marL="171450" indent="-171450">
              <a:buFont typeface="Arial" panose="020B0604020202020204" pitchFamily="34" charset="0"/>
              <a:buChar char="•"/>
            </a:pPr>
            <a:r>
              <a:rPr lang="mi-NZ" dirty="0"/>
              <a:t>Being commissioned to do a short breifing note on National Park Cities which got me wondering whether and how this idea would translate to a garden.</a:t>
            </a:r>
          </a:p>
          <a:p>
            <a:pPr marL="171450" indent="-171450">
              <a:buFont typeface="Arial" panose="020B0604020202020204" pitchFamily="34" charset="0"/>
              <a:buChar char="•"/>
            </a:pPr>
            <a:r>
              <a:rPr lang="mi-NZ" dirty="0"/>
              <a:t>That moment early on when I wondered whether I could commit to a 6 month inquiry was simply to go for it; treat it as fun, a chance to engage withe people world wide and devote what time I felt I could</a:t>
            </a:r>
          </a:p>
          <a:p>
            <a:pPr marL="171450" indent="-171450">
              <a:buFont typeface="Arial" panose="020B0604020202020204" pitchFamily="34" charset="0"/>
              <a:buChar char="•"/>
            </a:pPr>
            <a:r>
              <a:rPr lang="mi-NZ" dirty="0"/>
              <a:t>The online sessions where every time I came away with a gem I could apply; whether it was a reminder to engage all the senses to enjoy nature from different angles and perspectives</a:t>
            </a:r>
          </a:p>
          <a:p>
            <a:pPr marL="171450" indent="-171450">
              <a:buFont typeface="Arial" panose="020B0604020202020204" pitchFamily="34" charset="0"/>
              <a:buChar char="•"/>
            </a:pPr>
            <a:endParaRPr lang="mi-NZ" dirty="0"/>
          </a:p>
          <a:p>
            <a:endParaRPr lang="en-NZ" dirty="0"/>
          </a:p>
          <a:p>
            <a:endParaRPr lang="en-NZ" dirty="0"/>
          </a:p>
        </p:txBody>
      </p:sp>
      <p:sp>
        <p:nvSpPr>
          <p:cNvPr id="4" name="Slide Number Placeholder 3"/>
          <p:cNvSpPr>
            <a:spLocks noGrp="1"/>
          </p:cNvSpPr>
          <p:nvPr>
            <p:ph type="sldNum" sz="quarter" idx="5"/>
          </p:nvPr>
        </p:nvSpPr>
        <p:spPr/>
        <p:txBody>
          <a:bodyPr/>
          <a:lstStyle/>
          <a:p>
            <a:fld id="{4C7FA1E2-BF19-42BD-9FEB-0FB6AC3F5AE4}" type="slidenum">
              <a:rPr lang="en-NZ" smtClean="0"/>
              <a:t>2</a:t>
            </a:fld>
            <a:endParaRPr lang="en-NZ"/>
          </a:p>
        </p:txBody>
      </p:sp>
    </p:spTree>
    <p:extLst>
      <p:ext uri="{BB962C8B-B14F-4D97-AF65-F5344CB8AC3E}">
        <p14:creationId xmlns:p14="http://schemas.microsoft.com/office/powerpoint/2010/main" val="150194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Learning occurs at different levels.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March to October we have gone from Spring to Autumn in the northern hemisphere, I have moved from NZ to Scotland and feel like I have been relearning how to live in the 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far as this project is concerned though - at a very basic level: 6 months ago I didn’t know what a nurdle was, what impact they have on nature and how to identify them on a beach clean. 6 months ago I didn’t know what a national park city is and how they can contribute to greening our cities; 6 months ago I didn’t know how to create a pond from a sink or a raised bed from an old bath. 6 months ago I didn’t know how much plastic free Helensburgh was doing; I didn’t know what a beeline is and how to create one; and I didn’t know how the Take 1 Programme is raising awareness of the SDGs in schools through projects like creating a meter of meadow.</a:t>
            </a:r>
          </a:p>
          <a:p>
            <a:endParaRPr lang="mi-NZ" dirty="0"/>
          </a:p>
          <a:p>
            <a:r>
              <a:rPr lang="mi-NZ" dirty="0"/>
              <a:t>At a deeper level say mid level - the project and everything connected to it in the LWL web has helped to change how I see things. I am more relaxed, fitter, healthier, connected and settled. Transformed is probably too strong a word. </a:t>
            </a:r>
          </a:p>
          <a:p>
            <a:endParaRPr lang="mi-NZ" dirty="0"/>
          </a:p>
          <a:p>
            <a:r>
              <a:rPr lang="mi-NZ" dirty="0"/>
              <a:t>My pathway to a more sustainable future is modest  - to continue to become more aware and to apply what I am learning and to share with others.</a:t>
            </a:r>
          </a:p>
          <a:p>
            <a:endParaRPr lang="mi-NZ" dirty="0"/>
          </a:p>
        </p:txBody>
      </p:sp>
      <p:sp>
        <p:nvSpPr>
          <p:cNvPr id="4" name="Slide Number Placeholder 3"/>
          <p:cNvSpPr>
            <a:spLocks noGrp="1"/>
          </p:cNvSpPr>
          <p:nvPr>
            <p:ph type="sldNum" sz="quarter" idx="5"/>
          </p:nvPr>
        </p:nvSpPr>
        <p:spPr/>
        <p:txBody>
          <a:bodyPr/>
          <a:lstStyle/>
          <a:p>
            <a:fld id="{4C7FA1E2-BF19-42BD-9FEB-0FB6AC3F5AE4}" type="slidenum">
              <a:rPr lang="en-NZ" smtClean="0"/>
              <a:t>3</a:t>
            </a:fld>
            <a:endParaRPr lang="en-NZ"/>
          </a:p>
        </p:txBody>
      </p:sp>
    </p:spTree>
    <p:extLst>
      <p:ext uri="{BB962C8B-B14F-4D97-AF65-F5344CB8AC3E}">
        <p14:creationId xmlns:p14="http://schemas.microsoft.com/office/powerpoint/2010/main" val="4268652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008D90-E8C5-4C7B-B10B-96783203F64D}" type="datetimeFigureOut">
              <a:rPr lang="en-NZ" smtClean="0"/>
              <a:t>6/10/2023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1198371-4046-4290-A43A-22B0081E2EB4}" type="slidenum">
              <a:rPr lang="en-NZ" smtClean="0"/>
              <a:t>‹#›</a:t>
            </a:fld>
            <a:endParaRPr lang="en-NZ"/>
          </a:p>
        </p:txBody>
      </p:sp>
    </p:spTree>
    <p:extLst>
      <p:ext uri="{BB962C8B-B14F-4D97-AF65-F5344CB8AC3E}">
        <p14:creationId xmlns:p14="http://schemas.microsoft.com/office/powerpoint/2010/main" val="3340922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008D90-E8C5-4C7B-B10B-96783203F64D}" type="datetimeFigureOut">
              <a:rPr lang="en-NZ" smtClean="0"/>
              <a:t>6/10/2023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1198371-4046-4290-A43A-22B0081E2EB4}" type="slidenum">
              <a:rPr lang="en-NZ" smtClean="0"/>
              <a:t>‹#›</a:t>
            </a:fld>
            <a:endParaRPr lang="en-NZ"/>
          </a:p>
        </p:txBody>
      </p:sp>
    </p:spTree>
    <p:extLst>
      <p:ext uri="{BB962C8B-B14F-4D97-AF65-F5344CB8AC3E}">
        <p14:creationId xmlns:p14="http://schemas.microsoft.com/office/powerpoint/2010/main" val="2730412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008D90-E8C5-4C7B-B10B-96783203F64D}" type="datetimeFigureOut">
              <a:rPr lang="en-NZ" smtClean="0"/>
              <a:t>6/10/2023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1198371-4046-4290-A43A-22B0081E2EB4}" type="slidenum">
              <a:rPr lang="en-NZ" smtClean="0"/>
              <a:t>‹#›</a:t>
            </a:fld>
            <a:endParaRPr lang="en-NZ"/>
          </a:p>
        </p:txBody>
      </p:sp>
    </p:spTree>
    <p:extLst>
      <p:ext uri="{BB962C8B-B14F-4D97-AF65-F5344CB8AC3E}">
        <p14:creationId xmlns:p14="http://schemas.microsoft.com/office/powerpoint/2010/main" val="9937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008D90-E8C5-4C7B-B10B-96783203F64D}" type="datetimeFigureOut">
              <a:rPr lang="en-NZ" smtClean="0"/>
              <a:t>6/10/2023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1198371-4046-4290-A43A-22B0081E2EB4}" type="slidenum">
              <a:rPr lang="en-NZ" smtClean="0"/>
              <a:t>‹#›</a:t>
            </a:fld>
            <a:endParaRPr lang="en-NZ"/>
          </a:p>
        </p:txBody>
      </p:sp>
    </p:spTree>
    <p:extLst>
      <p:ext uri="{BB962C8B-B14F-4D97-AF65-F5344CB8AC3E}">
        <p14:creationId xmlns:p14="http://schemas.microsoft.com/office/powerpoint/2010/main" val="258058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008D90-E8C5-4C7B-B10B-96783203F64D}" type="datetimeFigureOut">
              <a:rPr lang="en-NZ" smtClean="0"/>
              <a:t>6/10/2023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1198371-4046-4290-A43A-22B0081E2EB4}" type="slidenum">
              <a:rPr lang="en-NZ" smtClean="0"/>
              <a:t>‹#›</a:t>
            </a:fld>
            <a:endParaRPr lang="en-NZ"/>
          </a:p>
        </p:txBody>
      </p:sp>
    </p:spTree>
    <p:extLst>
      <p:ext uri="{BB962C8B-B14F-4D97-AF65-F5344CB8AC3E}">
        <p14:creationId xmlns:p14="http://schemas.microsoft.com/office/powerpoint/2010/main" val="126765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008D90-E8C5-4C7B-B10B-96783203F64D}" type="datetimeFigureOut">
              <a:rPr lang="en-NZ" smtClean="0"/>
              <a:t>6/10/2023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1198371-4046-4290-A43A-22B0081E2EB4}" type="slidenum">
              <a:rPr lang="en-NZ" smtClean="0"/>
              <a:t>‹#›</a:t>
            </a:fld>
            <a:endParaRPr lang="en-NZ"/>
          </a:p>
        </p:txBody>
      </p:sp>
    </p:spTree>
    <p:extLst>
      <p:ext uri="{BB962C8B-B14F-4D97-AF65-F5344CB8AC3E}">
        <p14:creationId xmlns:p14="http://schemas.microsoft.com/office/powerpoint/2010/main" val="381213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008D90-E8C5-4C7B-B10B-96783203F64D}" type="datetimeFigureOut">
              <a:rPr lang="en-NZ" smtClean="0"/>
              <a:t>6/10/2023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C1198371-4046-4290-A43A-22B0081E2EB4}" type="slidenum">
              <a:rPr lang="en-NZ" smtClean="0"/>
              <a:t>‹#›</a:t>
            </a:fld>
            <a:endParaRPr lang="en-NZ"/>
          </a:p>
        </p:txBody>
      </p:sp>
    </p:spTree>
    <p:extLst>
      <p:ext uri="{BB962C8B-B14F-4D97-AF65-F5344CB8AC3E}">
        <p14:creationId xmlns:p14="http://schemas.microsoft.com/office/powerpoint/2010/main" val="133320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008D90-E8C5-4C7B-B10B-96783203F64D}" type="datetimeFigureOut">
              <a:rPr lang="en-NZ" smtClean="0"/>
              <a:t>6/10/2023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1198371-4046-4290-A43A-22B0081E2EB4}" type="slidenum">
              <a:rPr lang="en-NZ" smtClean="0"/>
              <a:t>‹#›</a:t>
            </a:fld>
            <a:endParaRPr lang="en-NZ"/>
          </a:p>
        </p:txBody>
      </p:sp>
    </p:spTree>
    <p:extLst>
      <p:ext uri="{BB962C8B-B14F-4D97-AF65-F5344CB8AC3E}">
        <p14:creationId xmlns:p14="http://schemas.microsoft.com/office/powerpoint/2010/main" val="178707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08D90-E8C5-4C7B-B10B-96783203F64D}" type="datetimeFigureOut">
              <a:rPr lang="en-NZ" smtClean="0"/>
              <a:t>6/10/2023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C1198371-4046-4290-A43A-22B0081E2EB4}" type="slidenum">
              <a:rPr lang="en-NZ" smtClean="0"/>
              <a:t>‹#›</a:t>
            </a:fld>
            <a:endParaRPr lang="en-NZ"/>
          </a:p>
        </p:txBody>
      </p:sp>
    </p:spTree>
    <p:extLst>
      <p:ext uri="{BB962C8B-B14F-4D97-AF65-F5344CB8AC3E}">
        <p14:creationId xmlns:p14="http://schemas.microsoft.com/office/powerpoint/2010/main" val="301534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008D90-E8C5-4C7B-B10B-96783203F64D}" type="datetimeFigureOut">
              <a:rPr lang="en-NZ" smtClean="0"/>
              <a:t>6/10/2023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1198371-4046-4290-A43A-22B0081E2EB4}" type="slidenum">
              <a:rPr lang="en-NZ" smtClean="0"/>
              <a:t>‹#›</a:t>
            </a:fld>
            <a:endParaRPr lang="en-NZ"/>
          </a:p>
        </p:txBody>
      </p:sp>
    </p:spTree>
    <p:extLst>
      <p:ext uri="{BB962C8B-B14F-4D97-AF65-F5344CB8AC3E}">
        <p14:creationId xmlns:p14="http://schemas.microsoft.com/office/powerpoint/2010/main" val="3079914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008D90-E8C5-4C7B-B10B-96783203F64D}" type="datetimeFigureOut">
              <a:rPr lang="en-NZ" smtClean="0"/>
              <a:t>6/10/2023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1198371-4046-4290-A43A-22B0081E2EB4}" type="slidenum">
              <a:rPr lang="en-NZ" smtClean="0"/>
              <a:t>‹#›</a:t>
            </a:fld>
            <a:endParaRPr lang="en-NZ"/>
          </a:p>
        </p:txBody>
      </p:sp>
    </p:spTree>
    <p:extLst>
      <p:ext uri="{BB962C8B-B14F-4D97-AF65-F5344CB8AC3E}">
        <p14:creationId xmlns:p14="http://schemas.microsoft.com/office/powerpoint/2010/main" val="2539485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08D90-E8C5-4C7B-B10B-96783203F64D}" type="datetimeFigureOut">
              <a:rPr lang="en-NZ" smtClean="0"/>
              <a:t>6/10/2023</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8371-4046-4290-A43A-22B0081E2EB4}" type="slidenum">
              <a:rPr lang="en-NZ" smtClean="0"/>
              <a:t>‹#›</a:t>
            </a:fld>
            <a:endParaRPr lang="en-NZ"/>
          </a:p>
        </p:txBody>
      </p:sp>
    </p:spTree>
    <p:extLst>
      <p:ext uri="{BB962C8B-B14F-4D97-AF65-F5344CB8AC3E}">
        <p14:creationId xmlns:p14="http://schemas.microsoft.com/office/powerpoint/2010/main" val="38076860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audio" Target="../media/audio1.wav"/><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 Id="rId1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7.xml"/><Relationship Id="rId7" Type="http://schemas.openxmlformats.org/officeDocument/2006/relationships/image" Target="../media/image11.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699495-72C6-7F19-9553-BC50BF2E5085}"/>
              </a:ext>
            </a:extLst>
          </p:cNvPr>
          <p:cNvPicPr>
            <a:picLocks noChangeAspect="1"/>
          </p:cNvPicPr>
          <p:nvPr/>
        </p:nvPicPr>
        <p:blipFill rotWithShape="1">
          <a:blip r:embed="rId6"/>
          <a:srcRect l="5045" t="4149" r="3576" b="8225"/>
          <a:stretch/>
        </p:blipFill>
        <p:spPr>
          <a:xfrm>
            <a:off x="4422382" y="240751"/>
            <a:ext cx="7769618" cy="5603248"/>
          </a:xfrm>
          <a:prstGeom prst="rect">
            <a:avLst/>
          </a:prstGeom>
        </p:spPr>
      </p:pic>
      <p:sp>
        <p:nvSpPr>
          <p:cNvPr id="6" name="TextBox 5">
            <a:extLst>
              <a:ext uri="{FF2B5EF4-FFF2-40B4-BE49-F238E27FC236}">
                <a16:creationId xmlns:a16="http://schemas.microsoft.com/office/drawing/2014/main" id="{80051459-286C-A11B-E039-CED9A21B7E89}"/>
              </a:ext>
            </a:extLst>
          </p:cNvPr>
          <p:cNvSpPr txBox="1"/>
          <p:nvPr/>
        </p:nvSpPr>
        <p:spPr>
          <a:xfrm>
            <a:off x="5464179" y="904607"/>
            <a:ext cx="1071512" cy="830997"/>
          </a:xfrm>
          <a:prstGeom prst="rect">
            <a:avLst/>
          </a:prstGeom>
          <a:noFill/>
        </p:spPr>
        <p:txBody>
          <a:bodyPr wrap="none" rtlCol="0">
            <a:spAutoFit/>
          </a:bodyPr>
          <a:lstStyle/>
          <a:p>
            <a:pPr algn="ctr"/>
            <a:r>
              <a:rPr lang="mi-NZ" sz="1200" b="1" dirty="0"/>
              <a:t>Final digital</a:t>
            </a:r>
          </a:p>
          <a:p>
            <a:pPr algn="ctr"/>
            <a:r>
              <a:rPr lang="mi-NZ" sz="1200" b="1" dirty="0"/>
              <a:t> presentation </a:t>
            </a:r>
          </a:p>
          <a:p>
            <a:pPr algn="ctr"/>
            <a:r>
              <a:rPr lang="mi-NZ" sz="1200" b="1" dirty="0"/>
              <a:t>Dory Reeves </a:t>
            </a:r>
          </a:p>
          <a:p>
            <a:pPr algn="ctr"/>
            <a:r>
              <a:rPr lang="mi-NZ" sz="1200" b="1" dirty="0"/>
              <a:t>Sep 2023</a:t>
            </a:r>
            <a:endParaRPr lang="en-NZ" sz="1200" b="1" dirty="0"/>
          </a:p>
        </p:txBody>
      </p:sp>
      <p:pic>
        <p:nvPicPr>
          <p:cNvPr id="2" name="Picture 1">
            <a:extLst>
              <a:ext uri="{FF2B5EF4-FFF2-40B4-BE49-F238E27FC236}">
                <a16:creationId xmlns:a16="http://schemas.microsoft.com/office/drawing/2014/main" id="{EBDF1652-C1AE-BF93-21BD-62B562143E6C}"/>
              </a:ext>
            </a:extLst>
          </p:cNvPr>
          <p:cNvPicPr>
            <a:picLocks noChangeAspect="1"/>
          </p:cNvPicPr>
          <p:nvPr/>
        </p:nvPicPr>
        <p:blipFill>
          <a:blip r:embed="rId7"/>
          <a:stretch>
            <a:fillRect/>
          </a:stretch>
        </p:blipFill>
        <p:spPr>
          <a:xfrm rot="19492957">
            <a:off x="-17925" y="375757"/>
            <a:ext cx="3407790" cy="2455475"/>
          </a:xfrm>
          <a:prstGeom prst="rect">
            <a:avLst/>
          </a:prstGeom>
        </p:spPr>
      </p:pic>
      <p:pic>
        <p:nvPicPr>
          <p:cNvPr id="3" name="Content Placeholder 32">
            <a:extLst>
              <a:ext uri="{FF2B5EF4-FFF2-40B4-BE49-F238E27FC236}">
                <a16:creationId xmlns:a16="http://schemas.microsoft.com/office/drawing/2014/main" id="{E2A5230B-98F0-72C8-DC67-E8668F85C2C5}"/>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838007" y="4700187"/>
            <a:ext cx="1188811" cy="1188811"/>
          </a:xfrm>
        </p:spPr>
      </p:pic>
      <p:pic>
        <p:nvPicPr>
          <p:cNvPr id="4" name="Picture 3">
            <a:extLst>
              <a:ext uri="{FF2B5EF4-FFF2-40B4-BE49-F238E27FC236}">
                <a16:creationId xmlns:a16="http://schemas.microsoft.com/office/drawing/2014/main" id="{E00F78B8-A4BC-9085-1398-435FC56C0C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6348" y="3429000"/>
            <a:ext cx="1231957" cy="1231957"/>
          </a:xfrm>
          <a:prstGeom prst="rect">
            <a:avLst/>
          </a:prstGeom>
        </p:spPr>
      </p:pic>
      <p:pic>
        <p:nvPicPr>
          <p:cNvPr id="7" name="Picture 6">
            <a:extLst>
              <a:ext uri="{FF2B5EF4-FFF2-40B4-BE49-F238E27FC236}">
                <a16:creationId xmlns:a16="http://schemas.microsoft.com/office/drawing/2014/main" id="{701BFB69-8EAC-FAAA-BA88-141371A716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693" y="3429000"/>
            <a:ext cx="1210384" cy="1210384"/>
          </a:xfrm>
          <a:prstGeom prst="rect">
            <a:avLst/>
          </a:prstGeom>
        </p:spPr>
      </p:pic>
      <p:pic>
        <p:nvPicPr>
          <p:cNvPr id="8" name="Content Placeholder 28">
            <a:extLst>
              <a:ext uri="{FF2B5EF4-FFF2-40B4-BE49-F238E27FC236}">
                <a16:creationId xmlns:a16="http://schemas.microsoft.com/office/drawing/2014/main" id="{597ED4BC-E273-BD5D-6BA9-AD3AAE13CD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4442" y="4745186"/>
            <a:ext cx="1143812" cy="1143812"/>
          </a:xfrm>
          <a:prstGeom prst="rect">
            <a:avLst/>
          </a:prstGeom>
        </p:spPr>
      </p:pic>
      <p:pic>
        <p:nvPicPr>
          <p:cNvPr id="9" name="Picture 8">
            <a:extLst>
              <a:ext uri="{FF2B5EF4-FFF2-40B4-BE49-F238E27FC236}">
                <a16:creationId xmlns:a16="http://schemas.microsoft.com/office/drawing/2014/main" id="{33459234-720A-07E2-D13E-B91BAAC07B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30426" y="3422368"/>
            <a:ext cx="1231957" cy="1231957"/>
          </a:xfrm>
          <a:prstGeom prst="rect">
            <a:avLst/>
          </a:prstGeom>
        </p:spPr>
      </p:pic>
      <p:pic>
        <p:nvPicPr>
          <p:cNvPr id="11" name="Audio 10">
            <a:hlinkClick r:id="" action="ppaction://media"/>
            <a:extLst>
              <a:ext uri="{FF2B5EF4-FFF2-40B4-BE49-F238E27FC236}">
                <a16:creationId xmlns:a16="http://schemas.microsoft.com/office/drawing/2014/main" id="{53C18745-484B-F14A-F38B-81595DA30EAB}"/>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0000" t="-90625" r="-200000" b="-90625"/>
          <a:stretch>
            <a:fillRect/>
          </a:stretch>
        </p:blipFill>
        <p:spPr>
          <a:xfrm>
            <a:off x="9144000" y="5143500"/>
            <a:ext cx="3048000" cy="1714500"/>
          </a:xfrm>
          <a:prstGeom prst="rect">
            <a:avLst/>
          </a:prstGeom>
        </p:spPr>
      </p:pic>
      <p:sp>
        <p:nvSpPr>
          <p:cNvPr id="10" name="TextBox 9">
            <a:extLst>
              <a:ext uri="{FF2B5EF4-FFF2-40B4-BE49-F238E27FC236}">
                <a16:creationId xmlns:a16="http://schemas.microsoft.com/office/drawing/2014/main" id="{08C4EE36-D189-2234-315F-1AAFBD04F8C5}"/>
              </a:ext>
            </a:extLst>
          </p:cNvPr>
          <p:cNvSpPr txBox="1"/>
          <p:nvPr/>
        </p:nvSpPr>
        <p:spPr>
          <a:xfrm>
            <a:off x="4422382" y="5895348"/>
            <a:ext cx="4214039" cy="369332"/>
          </a:xfrm>
          <a:prstGeom prst="rect">
            <a:avLst/>
          </a:prstGeom>
          <a:noFill/>
        </p:spPr>
        <p:txBody>
          <a:bodyPr wrap="none" rtlCol="0">
            <a:spAutoFit/>
          </a:bodyPr>
          <a:lstStyle/>
          <a:p>
            <a:r>
              <a:rPr lang="mi-NZ" dirty="0"/>
              <a:t>Length 4mins and </a:t>
            </a:r>
            <a:r>
              <a:rPr lang="mi-NZ"/>
              <a:t>20 seconds with 3 slides</a:t>
            </a:r>
            <a:endParaRPr lang="en-NZ" dirty="0"/>
          </a:p>
        </p:txBody>
      </p:sp>
    </p:spTree>
    <p:extLst>
      <p:ext uri="{BB962C8B-B14F-4D97-AF65-F5344CB8AC3E}">
        <p14:creationId xmlns:p14="http://schemas.microsoft.com/office/powerpoint/2010/main" val="2604285683"/>
      </p:ext>
    </p:extLst>
  </p:cSld>
  <p:clrMapOvr>
    <a:masterClrMapping/>
  </p:clrMapOvr>
  <mc:AlternateContent xmlns:mc="http://schemas.openxmlformats.org/markup-compatibility/2006" xmlns:p14="http://schemas.microsoft.com/office/powerpoint/2010/main">
    <mc:Choice Requires="p14">
      <p:transition spd="slow" p14:dur="65000" advClick="0" advTm="65000">
        <p:sndAc>
          <p:stSnd>
            <p:snd r:embed="rId5" name="wind.wav"/>
          </p:stSnd>
        </p:sndAc>
      </p:transition>
    </mc:Choice>
    <mc:Fallback xmlns="">
      <p:transition spd="slow" advClick="0" advTm="65000">
        <p:sndAc>
          <p:stSnd>
            <p:snd r:embed="rId14"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9181F45-5B41-4A85-5C57-D8C87C39A564}"/>
              </a:ext>
            </a:extLst>
          </p:cNvPr>
          <p:cNvPicPr>
            <a:picLocks noChangeAspect="1"/>
          </p:cNvPicPr>
          <p:nvPr/>
        </p:nvPicPr>
        <p:blipFill rotWithShape="1">
          <a:blip r:embed="rId5"/>
          <a:srcRect l="3579" t="14" r="4656"/>
          <a:stretch/>
        </p:blipFill>
        <p:spPr>
          <a:xfrm>
            <a:off x="6222749" y="3686195"/>
            <a:ext cx="4224645" cy="2071392"/>
          </a:xfrm>
          <a:prstGeom prst="rect">
            <a:avLst/>
          </a:prstGeom>
        </p:spPr>
      </p:pic>
      <p:sp>
        <p:nvSpPr>
          <p:cNvPr id="3" name="TextBox 2">
            <a:extLst>
              <a:ext uri="{FF2B5EF4-FFF2-40B4-BE49-F238E27FC236}">
                <a16:creationId xmlns:a16="http://schemas.microsoft.com/office/drawing/2014/main" id="{D206E80C-7011-5870-62D2-770487D4B6B0}"/>
              </a:ext>
            </a:extLst>
          </p:cNvPr>
          <p:cNvSpPr txBox="1"/>
          <p:nvPr/>
        </p:nvSpPr>
        <p:spPr>
          <a:xfrm>
            <a:off x="2808769" y="383758"/>
            <a:ext cx="6827959" cy="646331"/>
          </a:xfrm>
          <a:prstGeom prst="rect">
            <a:avLst/>
          </a:prstGeom>
          <a:noFill/>
        </p:spPr>
        <p:txBody>
          <a:bodyPr wrap="none" rtlCol="0">
            <a:spAutoFit/>
          </a:bodyPr>
          <a:lstStyle/>
          <a:p>
            <a:r>
              <a:rPr lang="mi-NZ" sz="3600" b="1" dirty="0"/>
              <a:t>Pathways and significant moments</a:t>
            </a:r>
            <a:endParaRPr lang="en-NZ" sz="3600" b="1" dirty="0"/>
          </a:p>
        </p:txBody>
      </p:sp>
      <p:pic>
        <p:nvPicPr>
          <p:cNvPr id="4" name="Content Placeholder 7">
            <a:extLst>
              <a:ext uri="{FF2B5EF4-FFF2-40B4-BE49-F238E27FC236}">
                <a16:creationId xmlns:a16="http://schemas.microsoft.com/office/drawing/2014/main" id="{10969E76-4828-0A61-8CDA-BFFE7A8344E0}"/>
              </a:ext>
            </a:extLst>
          </p:cNvPr>
          <p:cNvPicPr>
            <a:picLocks noChangeAspect="1"/>
          </p:cNvPicPr>
          <p:nvPr/>
        </p:nvPicPr>
        <p:blipFill rotWithShape="1">
          <a:blip r:embed="rId6">
            <a:extLst>
              <a:ext uri="{28A0092B-C50C-407E-A947-70E740481C1C}">
                <a14:useLocalDpi xmlns:a14="http://schemas.microsoft.com/office/drawing/2010/main" val="0"/>
              </a:ext>
            </a:extLst>
          </a:blip>
          <a:srcRect t="1" r="3157" b="-482"/>
          <a:stretch/>
        </p:blipFill>
        <p:spPr>
          <a:xfrm>
            <a:off x="2504094" y="1465420"/>
            <a:ext cx="3960619" cy="1941937"/>
          </a:xfrm>
          <a:prstGeom prst="rect">
            <a:avLst/>
          </a:prstGeom>
        </p:spPr>
      </p:pic>
      <p:pic>
        <p:nvPicPr>
          <p:cNvPr id="6" name="Picture 5">
            <a:extLst>
              <a:ext uri="{FF2B5EF4-FFF2-40B4-BE49-F238E27FC236}">
                <a16:creationId xmlns:a16="http://schemas.microsoft.com/office/drawing/2014/main" id="{9AC0DA88-ACA6-F9F3-F7E3-1367D4C9D03F}"/>
              </a:ext>
            </a:extLst>
          </p:cNvPr>
          <p:cNvPicPr>
            <a:picLocks noChangeAspect="1"/>
          </p:cNvPicPr>
          <p:nvPr/>
        </p:nvPicPr>
        <p:blipFill rotWithShape="1">
          <a:blip r:embed="rId7">
            <a:extLst>
              <a:ext uri="{28A0092B-C50C-407E-A947-70E740481C1C}">
                <a14:useLocalDpi xmlns:a14="http://schemas.microsoft.com/office/drawing/2010/main" val="0"/>
              </a:ext>
            </a:extLst>
          </a:blip>
          <a:srcRect l="3157"/>
          <a:stretch/>
        </p:blipFill>
        <p:spPr>
          <a:xfrm>
            <a:off x="6662505" y="1465420"/>
            <a:ext cx="4224993" cy="1963236"/>
          </a:xfrm>
          <a:prstGeom prst="rect">
            <a:avLst/>
          </a:prstGeom>
        </p:spPr>
      </p:pic>
      <p:grpSp>
        <p:nvGrpSpPr>
          <p:cNvPr id="10" name="Group 9">
            <a:extLst>
              <a:ext uri="{FF2B5EF4-FFF2-40B4-BE49-F238E27FC236}">
                <a16:creationId xmlns:a16="http://schemas.microsoft.com/office/drawing/2014/main" id="{E148E126-317F-CEA3-B2D1-DB645AB37896}"/>
              </a:ext>
            </a:extLst>
          </p:cNvPr>
          <p:cNvGrpSpPr/>
          <p:nvPr/>
        </p:nvGrpSpPr>
        <p:grpSpPr>
          <a:xfrm>
            <a:off x="7068949" y="1281368"/>
            <a:ext cx="1287888" cy="1288119"/>
            <a:chOff x="5623354" y="755903"/>
            <a:chExt cx="1717184" cy="1717492"/>
          </a:xfrm>
        </p:grpSpPr>
        <p:sp>
          <p:nvSpPr>
            <p:cNvPr id="11" name="Oval 10">
              <a:extLst>
                <a:ext uri="{FF2B5EF4-FFF2-40B4-BE49-F238E27FC236}">
                  <a16:creationId xmlns:a16="http://schemas.microsoft.com/office/drawing/2014/main" id="{B05660AA-0A91-7552-79B6-312A9673D732}"/>
                </a:ext>
              </a:extLst>
            </p:cNvPr>
            <p:cNvSpPr/>
            <p:nvPr/>
          </p:nvSpPr>
          <p:spPr>
            <a:xfrm>
              <a:off x="5623354" y="755903"/>
              <a:ext cx="1717184" cy="1717492"/>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NZ" sz="1350"/>
            </a:p>
          </p:txBody>
        </p:sp>
        <p:sp>
          <p:nvSpPr>
            <p:cNvPr id="12" name="Oval 4">
              <a:extLst>
                <a:ext uri="{FF2B5EF4-FFF2-40B4-BE49-F238E27FC236}">
                  <a16:creationId xmlns:a16="http://schemas.microsoft.com/office/drawing/2014/main" id="{64D2BB2C-615E-B9BA-5B78-B328B556DFC8}"/>
                </a:ext>
              </a:extLst>
            </p:cNvPr>
            <p:cNvSpPr txBox="1"/>
            <p:nvPr/>
          </p:nvSpPr>
          <p:spPr>
            <a:xfrm>
              <a:off x="5869016" y="1001305"/>
              <a:ext cx="1226676" cy="12266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3" tIns="12383" rIns="12383" bIns="12383" numCol="1" spcCol="1270" anchor="ctr" anchorCtr="0">
              <a:noAutofit/>
            </a:bodyPr>
            <a:lstStyle/>
            <a:p>
              <a:pPr algn="ctr" defTabSz="433388">
                <a:lnSpc>
                  <a:spcPct val="90000"/>
                </a:lnSpc>
                <a:spcBef>
                  <a:spcPct val="0"/>
                </a:spcBef>
                <a:spcAft>
                  <a:spcPct val="35000"/>
                </a:spcAft>
              </a:pPr>
              <a:r>
                <a:rPr lang="mi-NZ" sz="975" dirty="0"/>
                <a:t>Helensburgh, Garden City of the Clyde, Scotland</a:t>
              </a:r>
            </a:p>
            <a:p>
              <a:pPr algn="ctr" defTabSz="433388">
                <a:lnSpc>
                  <a:spcPct val="90000"/>
                </a:lnSpc>
                <a:spcBef>
                  <a:spcPct val="0"/>
                </a:spcBef>
                <a:spcAft>
                  <a:spcPct val="35000"/>
                </a:spcAft>
              </a:pPr>
              <a:r>
                <a:rPr lang="mi-NZ" sz="975" dirty="0"/>
                <a:t>March 2023 </a:t>
              </a:r>
              <a:endParaRPr lang="en-NZ" sz="975" dirty="0"/>
            </a:p>
          </p:txBody>
        </p:sp>
      </p:grpSp>
      <p:sp>
        <p:nvSpPr>
          <p:cNvPr id="13" name="Teardrop 12">
            <a:extLst>
              <a:ext uri="{FF2B5EF4-FFF2-40B4-BE49-F238E27FC236}">
                <a16:creationId xmlns:a16="http://schemas.microsoft.com/office/drawing/2014/main" id="{7CA14115-C13E-764C-FE88-2D2CE7A1FE7C}"/>
              </a:ext>
            </a:extLst>
          </p:cNvPr>
          <p:cNvSpPr/>
          <p:nvPr/>
        </p:nvSpPr>
        <p:spPr>
          <a:xfrm rot="8145718">
            <a:off x="6435940" y="3536218"/>
            <a:ext cx="1057052" cy="933530"/>
          </a:xfrm>
          <a:prstGeom prst="teardrop">
            <a:avLst>
              <a:gd name="adj" fmla="val 100000"/>
            </a:avLst>
          </a:pr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sz="1350" dirty="0">
              <a:highlight>
                <a:srgbClr val="00FF00"/>
              </a:highlight>
            </a:endParaRPr>
          </a:p>
        </p:txBody>
      </p:sp>
      <p:grpSp>
        <p:nvGrpSpPr>
          <p:cNvPr id="14" name="Group 13">
            <a:extLst>
              <a:ext uri="{FF2B5EF4-FFF2-40B4-BE49-F238E27FC236}">
                <a16:creationId xmlns:a16="http://schemas.microsoft.com/office/drawing/2014/main" id="{BABE484F-7953-5ADC-AFDF-641F67A6DC17}"/>
              </a:ext>
            </a:extLst>
          </p:cNvPr>
          <p:cNvGrpSpPr/>
          <p:nvPr/>
        </p:nvGrpSpPr>
        <p:grpSpPr>
          <a:xfrm>
            <a:off x="1860150" y="1281368"/>
            <a:ext cx="1287888" cy="1288119"/>
            <a:chOff x="3722229" y="755903"/>
            <a:chExt cx="1717184" cy="1717492"/>
          </a:xfrm>
        </p:grpSpPr>
        <p:sp>
          <p:nvSpPr>
            <p:cNvPr id="15" name="Oval 14">
              <a:extLst>
                <a:ext uri="{FF2B5EF4-FFF2-40B4-BE49-F238E27FC236}">
                  <a16:creationId xmlns:a16="http://schemas.microsoft.com/office/drawing/2014/main" id="{59ADCB8B-7A32-916F-6629-38436AAF141E}"/>
                </a:ext>
              </a:extLst>
            </p:cNvPr>
            <p:cNvSpPr/>
            <p:nvPr/>
          </p:nvSpPr>
          <p:spPr>
            <a:xfrm>
              <a:off x="3722229" y="755903"/>
              <a:ext cx="1717184" cy="1717492"/>
            </a:xfrm>
            <a:prstGeom prst="ellips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NZ" sz="1350"/>
            </a:p>
          </p:txBody>
        </p:sp>
        <p:sp>
          <p:nvSpPr>
            <p:cNvPr id="18" name="Oval 5">
              <a:extLst>
                <a:ext uri="{FF2B5EF4-FFF2-40B4-BE49-F238E27FC236}">
                  <a16:creationId xmlns:a16="http://schemas.microsoft.com/office/drawing/2014/main" id="{FEDAE44D-5B48-8C1C-7AC8-97063314541F}"/>
                </a:ext>
              </a:extLst>
            </p:cNvPr>
            <p:cNvSpPr txBox="1"/>
            <p:nvPr/>
          </p:nvSpPr>
          <p:spPr>
            <a:xfrm>
              <a:off x="3967483" y="1001305"/>
              <a:ext cx="1226676" cy="12266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3" tIns="12383" rIns="12383" bIns="12383" numCol="1" spcCol="1270" anchor="ctr" anchorCtr="0">
              <a:noAutofit/>
            </a:bodyPr>
            <a:lstStyle/>
            <a:p>
              <a:pPr algn="ctr" defTabSz="433388">
                <a:lnSpc>
                  <a:spcPct val="90000"/>
                </a:lnSpc>
                <a:spcBef>
                  <a:spcPct val="0"/>
                </a:spcBef>
                <a:spcAft>
                  <a:spcPct val="35000"/>
                </a:spcAft>
              </a:pPr>
              <a:r>
                <a:rPr lang="mi-NZ" sz="975" dirty="0"/>
                <a:t>Tāmaki Makaurau, Aotearoa New Zealand</a:t>
              </a:r>
            </a:p>
            <a:p>
              <a:pPr algn="ctr" defTabSz="433388">
                <a:lnSpc>
                  <a:spcPct val="90000"/>
                </a:lnSpc>
                <a:spcBef>
                  <a:spcPct val="0"/>
                </a:spcBef>
                <a:spcAft>
                  <a:spcPct val="35000"/>
                </a:spcAft>
              </a:pPr>
              <a:r>
                <a:rPr lang="mi-NZ" sz="975" dirty="0"/>
                <a:t>February-March 2023</a:t>
              </a:r>
              <a:endParaRPr lang="en-NZ" sz="975" dirty="0"/>
            </a:p>
          </p:txBody>
        </p:sp>
      </p:grpSp>
      <p:pic>
        <p:nvPicPr>
          <p:cNvPr id="19" name="Picture 18">
            <a:extLst>
              <a:ext uri="{FF2B5EF4-FFF2-40B4-BE49-F238E27FC236}">
                <a16:creationId xmlns:a16="http://schemas.microsoft.com/office/drawing/2014/main" id="{E3B734F9-E36B-B6C6-EB85-4CD00DFB6A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5254" y="3669502"/>
            <a:ext cx="4136336" cy="2028093"/>
          </a:xfrm>
          <a:prstGeom prst="rect">
            <a:avLst/>
          </a:prstGeom>
        </p:spPr>
      </p:pic>
      <p:sp>
        <p:nvSpPr>
          <p:cNvPr id="22" name="Oval 4">
            <a:extLst>
              <a:ext uri="{FF2B5EF4-FFF2-40B4-BE49-F238E27FC236}">
                <a16:creationId xmlns:a16="http://schemas.microsoft.com/office/drawing/2014/main" id="{D24C9DD6-16CC-D0EA-0273-4B21CFDE5655}"/>
              </a:ext>
            </a:extLst>
          </p:cNvPr>
          <p:cNvSpPr txBox="1"/>
          <p:nvPr/>
        </p:nvSpPr>
        <p:spPr>
          <a:xfrm>
            <a:off x="6504462" y="3512833"/>
            <a:ext cx="920007" cy="92001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3" tIns="12383" rIns="12383" bIns="12383" numCol="1" spcCol="1270" anchor="ctr" anchorCtr="0">
            <a:noAutofit/>
          </a:bodyPr>
          <a:lstStyle/>
          <a:p>
            <a:pPr algn="ctr" defTabSz="433388">
              <a:lnSpc>
                <a:spcPct val="90000"/>
              </a:lnSpc>
              <a:spcBef>
                <a:spcPct val="0"/>
              </a:spcBef>
              <a:spcAft>
                <a:spcPct val="35000"/>
              </a:spcAft>
            </a:pPr>
            <a:r>
              <a:rPr lang="mi-NZ" sz="975" dirty="0"/>
              <a:t>Semi woodland garden</a:t>
            </a:r>
          </a:p>
          <a:p>
            <a:pPr algn="ctr" defTabSz="433388">
              <a:lnSpc>
                <a:spcPct val="90000"/>
              </a:lnSpc>
              <a:spcBef>
                <a:spcPct val="0"/>
              </a:spcBef>
              <a:spcAft>
                <a:spcPct val="35000"/>
              </a:spcAft>
            </a:pPr>
            <a:r>
              <a:rPr lang="mi-NZ" sz="975" dirty="0"/>
              <a:t>March 2023 </a:t>
            </a:r>
            <a:endParaRPr lang="en-NZ" sz="975" dirty="0"/>
          </a:p>
        </p:txBody>
      </p:sp>
      <p:sp>
        <p:nvSpPr>
          <p:cNvPr id="24" name="Teardrop 23">
            <a:extLst>
              <a:ext uri="{FF2B5EF4-FFF2-40B4-BE49-F238E27FC236}">
                <a16:creationId xmlns:a16="http://schemas.microsoft.com/office/drawing/2014/main" id="{A1140288-2A77-57F4-9784-F01DE69CCAE7}"/>
              </a:ext>
            </a:extLst>
          </p:cNvPr>
          <p:cNvSpPr/>
          <p:nvPr/>
        </p:nvSpPr>
        <p:spPr>
          <a:xfrm rot="8145718">
            <a:off x="1778483" y="3252972"/>
            <a:ext cx="1057052" cy="933530"/>
          </a:xfrm>
          <a:prstGeom prst="teardrop">
            <a:avLst>
              <a:gd name="adj" fmla="val 100000"/>
            </a:avLst>
          </a:prstGeom>
          <a:solidFill>
            <a:schemeClr val="accent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sz="1350" dirty="0">
              <a:highlight>
                <a:srgbClr val="00FF00"/>
              </a:highlight>
            </a:endParaRPr>
          </a:p>
        </p:txBody>
      </p:sp>
      <p:sp>
        <p:nvSpPr>
          <p:cNvPr id="26" name="Oval 4">
            <a:extLst>
              <a:ext uri="{FF2B5EF4-FFF2-40B4-BE49-F238E27FC236}">
                <a16:creationId xmlns:a16="http://schemas.microsoft.com/office/drawing/2014/main" id="{E385B7AD-0235-3280-5656-B2DD302970C6}"/>
              </a:ext>
            </a:extLst>
          </p:cNvPr>
          <p:cNvSpPr txBox="1"/>
          <p:nvPr/>
        </p:nvSpPr>
        <p:spPr>
          <a:xfrm>
            <a:off x="1879618" y="3299849"/>
            <a:ext cx="920007" cy="92001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3" tIns="12383" rIns="12383" bIns="12383" numCol="1" spcCol="1270" anchor="ctr" anchorCtr="0">
            <a:noAutofit/>
          </a:bodyPr>
          <a:lstStyle/>
          <a:p>
            <a:pPr algn="ctr" defTabSz="433388">
              <a:lnSpc>
                <a:spcPct val="90000"/>
              </a:lnSpc>
              <a:spcBef>
                <a:spcPct val="0"/>
              </a:spcBef>
              <a:spcAft>
                <a:spcPct val="35000"/>
              </a:spcAft>
            </a:pPr>
            <a:r>
              <a:rPr lang="mi-NZ" sz="975" dirty="0"/>
              <a:t>Back yard garden </a:t>
            </a:r>
          </a:p>
          <a:p>
            <a:pPr algn="ctr" defTabSz="433388">
              <a:lnSpc>
                <a:spcPct val="90000"/>
              </a:lnSpc>
              <a:spcBef>
                <a:spcPct val="0"/>
              </a:spcBef>
              <a:spcAft>
                <a:spcPct val="35000"/>
              </a:spcAft>
            </a:pPr>
            <a:r>
              <a:rPr lang="mi-NZ" sz="975" dirty="0"/>
              <a:t>February 2023 </a:t>
            </a:r>
            <a:endParaRPr lang="en-NZ" sz="975" dirty="0"/>
          </a:p>
        </p:txBody>
      </p:sp>
      <p:pic>
        <p:nvPicPr>
          <p:cNvPr id="29" name="Picture 28">
            <a:extLst>
              <a:ext uri="{FF2B5EF4-FFF2-40B4-BE49-F238E27FC236}">
                <a16:creationId xmlns:a16="http://schemas.microsoft.com/office/drawing/2014/main" id="{0DFBC8A4-B786-84CE-51D2-53F0B2FCF9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070151" y="1465420"/>
            <a:ext cx="904972" cy="2011050"/>
          </a:xfrm>
          <a:prstGeom prst="rect">
            <a:avLst/>
          </a:prstGeom>
        </p:spPr>
      </p:pic>
      <p:pic>
        <p:nvPicPr>
          <p:cNvPr id="2" name="Recorded Sound">
            <a:hlinkClick r:id="" action="ppaction://media"/>
            <a:extLst>
              <a:ext uri="{FF2B5EF4-FFF2-40B4-BE49-F238E27FC236}">
                <a16:creationId xmlns:a16="http://schemas.microsoft.com/office/drawing/2014/main" id="{8FDBFB63-BF4A-2B72-14D1-6E4DFF4A4D5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90511991"/>
      </p:ext>
    </p:extLst>
  </p:cSld>
  <p:clrMapOvr>
    <a:masterClrMapping/>
  </p:clrMapOvr>
  <mc:AlternateContent xmlns:mc="http://schemas.openxmlformats.org/markup-compatibility/2006" xmlns:p14="http://schemas.microsoft.com/office/powerpoint/2010/main">
    <mc:Choice Requires="p14">
      <p:transition spd="slow" p14:dur="99000" advClick="0" advTm="99000"/>
    </mc:Choice>
    <mc:Fallback xmlns="">
      <p:transition spd="slow" advClick="0" advTm="9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5B97F-4B44-1E56-191E-CBC4B960984B}"/>
              </a:ext>
            </a:extLst>
          </p:cNvPr>
          <p:cNvPicPr>
            <a:picLocks noChangeAspect="1"/>
          </p:cNvPicPr>
          <p:nvPr/>
        </p:nvPicPr>
        <p:blipFill>
          <a:blip r:embed="rId5"/>
          <a:stretch>
            <a:fillRect/>
          </a:stretch>
        </p:blipFill>
        <p:spPr>
          <a:xfrm>
            <a:off x="2294841" y="849691"/>
            <a:ext cx="7717477" cy="5560813"/>
          </a:xfrm>
          <a:prstGeom prst="rect">
            <a:avLst/>
          </a:prstGeom>
        </p:spPr>
      </p:pic>
      <p:pic>
        <p:nvPicPr>
          <p:cNvPr id="10" name="Picture 9">
            <a:extLst>
              <a:ext uri="{FF2B5EF4-FFF2-40B4-BE49-F238E27FC236}">
                <a16:creationId xmlns:a16="http://schemas.microsoft.com/office/drawing/2014/main" id="{8C96B333-927A-97CD-F98E-68C7F73619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97" y="12348"/>
            <a:ext cx="2207244" cy="4904985"/>
          </a:xfrm>
          <a:prstGeom prst="rect">
            <a:avLst/>
          </a:prstGeom>
        </p:spPr>
      </p:pic>
      <p:sp>
        <p:nvSpPr>
          <p:cNvPr id="2" name="Title 1">
            <a:extLst>
              <a:ext uri="{FF2B5EF4-FFF2-40B4-BE49-F238E27FC236}">
                <a16:creationId xmlns:a16="http://schemas.microsoft.com/office/drawing/2014/main" id="{DE7E9B89-A9CF-7BEA-3C64-F094CF3FD0A3}"/>
              </a:ext>
            </a:extLst>
          </p:cNvPr>
          <p:cNvSpPr>
            <a:spLocks noGrp="1"/>
          </p:cNvSpPr>
          <p:nvPr>
            <p:ph type="title"/>
          </p:nvPr>
        </p:nvSpPr>
        <p:spPr>
          <a:xfrm>
            <a:off x="145178" y="-623"/>
            <a:ext cx="10515600" cy="1325563"/>
          </a:xfrm>
        </p:spPr>
        <p:txBody>
          <a:bodyPr>
            <a:normAutofit/>
          </a:bodyPr>
          <a:lstStyle/>
          <a:p>
            <a:r>
              <a:rPr lang="mi-NZ" sz="4800" b="1" dirty="0">
                <a:solidFill>
                  <a:srgbClr val="FFFF00"/>
                </a:solidFill>
              </a:rPr>
              <a:t>Changes</a:t>
            </a:r>
            <a:r>
              <a:rPr lang="mi-NZ" sz="4800" b="1" dirty="0"/>
              <a:t>  and  learning </a:t>
            </a:r>
            <a:endParaRPr lang="en-NZ" sz="4800" b="1" dirty="0"/>
          </a:p>
        </p:txBody>
      </p:sp>
      <p:pic>
        <p:nvPicPr>
          <p:cNvPr id="4" name="Picture 3">
            <a:extLst>
              <a:ext uri="{FF2B5EF4-FFF2-40B4-BE49-F238E27FC236}">
                <a16:creationId xmlns:a16="http://schemas.microsoft.com/office/drawing/2014/main" id="{841341EB-63D7-8112-8219-A2BC81755B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5061" y="2464841"/>
            <a:ext cx="1976922" cy="4393159"/>
          </a:xfrm>
          <a:prstGeom prst="rect">
            <a:avLst/>
          </a:prstGeom>
        </p:spPr>
      </p:pic>
      <p:pic>
        <p:nvPicPr>
          <p:cNvPr id="3" name="Recorded Sound">
            <a:hlinkClick r:id="" action="ppaction://media"/>
            <a:extLst>
              <a:ext uri="{FF2B5EF4-FFF2-40B4-BE49-F238E27FC236}">
                <a16:creationId xmlns:a16="http://schemas.microsoft.com/office/drawing/2014/main" id="{A94E52F6-39F4-A4D5-8C10-76EA0AC37D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04555479"/>
      </p:ext>
    </p:extLst>
  </p:cSld>
  <p:clrMapOvr>
    <a:masterClrMapping/>
  </p:clrMapOvr>
  <mc:AlternateContent xmlns:mc="http://schemas.openxmlformats.org/markup-compatibility/2006" xmlns:p14="http://schemas.microsoft.com/office/powerpoint/2010/main">
    <mc:Choice Requires="p14">
      <p:transition spd="slow" p14:dur="92250" advClick="0" advTm="91000"/>
    </mc:Choice>
    <mc:Fallback xmlns="">
      <p:transition spd="slow" advClick="0" advTm="9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289</TotalTime>
  <Words>681</Words>
  <Application>Microsoft Office PowerPoint</Application>
  <PresentationFormat>Widescreen</PresentationFormat>
  <Paragraphs>46</Paragraphs>
  <Slides>3</Slides>
  <Notes>3</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PowerPoint Presentation</vt:lpstr>
      <vt:lpstr>PowerPoint Presentation</vt:lpstr>
      <vt:lpstr>Changes  and  learning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 TO A MORE SUSTAINABLE FUTURE  April – September 2023  Online meeting on Thursday May 4th 2023</dc:title>
  <dc:creator>Reviewer</dc:creator>
  <cp:lastModifiedBy>norman jackson</cp:lastModifiedBy>
  <cp:revision>77</cp:revision>
  <cp:lastPrinted>2023-09-19T10:27:34Z</cp:lastPrinted>
  <dcterms:created xsi:type="dcterms:W3CDTF">2023-09-11T07:34:00Z</dcterms:created>
  <dcterms:modified xsi:type="dcterms:W3CDTF">2023-10-06T07:41:06Z</dcterms:modified>
</cp:coreProperties>
</file>