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76A029-35BE-466C-A908-59578F5C43B6}" v="187" dt="2022-06-01T12:19:39.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ga Nathan" userId="24209087f0533394" providerId="LiveId" clId="{F276A029-35BE-466C-A908-59578F5C43B6}"/>
    <pc:docChg chg="undo custSel addSld modSld">
      <pc:chgData name="Yoga Nathan" userId="24209087f0533394" providerId="LiveId" clId="{F276A029-35BE-466C-A908-59578F5C43B6}" dt="2022-06-01T12:19:39.363" v="1326" actId="20577"/>
      <pc:docMkLst>
        <pc:docMk/>
      </pc:docMkLst>
      <pc:sldChg chg="modSp mod">
        <pc:chgData name="Yoga Nathan" userId="24209087f0533394" providerId="LiveId" clId="{F276A029-35BE-466C-A908-59578F5C43B6}" dt="2022-05-30T14:21:24.255" v="1082" actId="113"/>
        <pc:sldMkLst>
          <pc:docMk/>
          <pc:sldMk cId="2851127927" sldId="256"/>
        </pc:sldMkLst>
        <pc:spChg chg="mod">
          <ac:chgData name="Yoga Nathan" userId="24209087f0533394" providerId="LiveId" clId="{F276A029-35BE-466C-A908-59578F5C43B6}" dt="2022-05-30T14:21:24.255" v="1082" actId="113"/>
          <ac:spMkLst>
            <pc:docMk/>
            <pc:sldMk cId="2851127927" sldId="256"/>
            <ac:spMk id="3" creationId="{5506C130-890A-D789-BC6C-5F84B717A0CF}"/>
          </ac:spMkLst>
        </pc:spChg>
        <pc:spChg chg="mod">
          <ac:chgData name="Yoga Nathan" userId="24209087f0533394" providerId="LiveId" clId="{F276A029-35BE-466C-A908-59578F5C43B6}" dt="2022-05-30T14:21:09.313" v="1080" actId="113"/>
          <ac:spMkLst>
            <pc:docMk/>
            <pc:sldMk cId="2851127927" sldId="256"/>
            <ac:spMk id="4" creationId="{B766B524-5BC7-74D4-2F09-737346D755C4}"/>
          </ac:spMkLst>
        </pc:spChg>
      </pc:sldChg>
      <pc:sldChg chg="modSp mod">
        <pc:chgData name="Yoga Nathan" userId="24209087f0533394" providerId="LiveId" clId="{F276A029-35BE-466C-A908-59578F5C43B6}" dt="2022-06-01T08:51:54.783" v="1175" actId="20577"/>
        <pc:sldMkLst>
          <pc:docMk/>
          <pc:sldMk cId="695202303" sldId="257"/>
        </pc:sldMkLst>
        <pc:spChg chg="mod">
          <ac:chgData name="Yoga Nathan" userId="24209087f0533394" providerId="LiveId" clId="{F276A029-35BE-466C-A908-59578F5C43B6}" dt="2022-06-01T08:51:09.144" v="1124" actId="14100"/>
          <ac:spMkLst>
            <pc:docMk/>
            <pc:sldMk cId="695202303" sldId="257"/>
            <ac:spMk id="2" creationId="{DCC4B74F-F233-293B-5BF7-39CE7CA7F5B2}"/>
          </ac:spMkLst>
        </pc:spChg>
        <pc:spChg chg="mod">
          <ac:chgData name="Yoga Nathan" userId="24209087f0533394" providerId="LiveId" clId="{F276A029-35BE-466C-A908-59578F5C43B6}" dt="2022-06-01T08:51:54.783" v="1175" actId="20577"/>
          <ac:spMkLst>
            <pc:docMk/>
            <pc:sldMk cId="695202303" sldId="257"/>
            <ac:spMk id="5" creationId="{29F6E078-4A3E-B53F-5BE8-C2034604320D}"/>
          </ac:spMkLst>
        </pc:spChg>
        <pc:spChg chg="mod">
          <ac:chgData name="Yoga Nathan" userId="24209087f0533394" providerId="LiveId" clId="{F276A029-35BE-466C-A908-59578F5C43B6}" dt="2022-05-30T12:23:59.282" v="38" actId="20577"/>
          <ac:spMkLst>
            <pc:docMk/>
            <pc:sldMk cId="695202303" sldId="257"/>
            <ac:spMk id="6" creationId="{E504E5E1-3956-F626-F73C-55D3F086A9F6}"/>
          </ac:spMkLst>
        </pc:spChg>
      </pc:sldChg>
      <pc:sldChg chg="modSp mod modAnim">
        <pc:chgData name="Yoga Nathan" userId="24209087f0533394" providerId="LiveId" clId="{F276A029-35BE-466C-A908-59578F5C43B6}" dt="2022-06-01T08:59:12.194" v="1178" actId="6549"/>
        <pc:sldMkLst>
          <pc:docMk/>
          <pc:sldMk cId="725981391" sldId="259"/>
        </pc:sldMkLst>
        <pc:spChg chg="mod">
          <ac:chgData name="Yoga Nathan" userId="24209087f0533394" providerId="LiveId" clId="{F276A029-35BE-466C-A908-59578F5C43B6}" dt="2022-05-31T07:52:48.561" v="1089" actId="1076"/>
          <ac:spMkLst>
            <pc:docMk/>
            <pc:sldMk cId="725981391" sldId="259"/>
            <ac:spMk id="4" creationId="{6B81E51B-9466-5D87-0CAB-53692B499D4A}"/>
          </ac:spMkLst>
        </pc:spChg>
        <pc:spChg chg="mod">
          <ac:chgData name="Yoga Nathan" userId="24209087f0533394" providerId="LiveId" clId="{F276A029-35BE-466C-A908-59578F5C43B6}" dt="2022-06-01T08:59:12.194" v="1178" actId="6549"/>
          <ac:spMkLst>
            <pc:docMk/>
            <pc:sldMk cId="725981391" sldId="259"/>
            <ac:spMk id="6" creationId="{0FB758F3-EB82-E244-ED9C-679CEB51FB07}"/>
          </ac:spMkLst>
        </pc:spChg>
      </pc:sldChg>
      <pc:sldChg chg="modAnim">
        <pc:chgData name="Yoga Nathan" userId="24209087f0533394" providerId="LiveId" clId="{F276A029-35BE-466C-A908-59578F5C43B6}" dt="2022-05-31T07:53:59.051" v="1096"/>
        <pc:sldMkLst>
          <pc:docMk/>
          <pc:sldMk cId="1649513646" sldId="260"/>
        </pc:sldMkLst>
      </pc:sldChg>
      <pc:sldChg chg="addSp modSp mod modAnim">
        <pc:chgData name="Yoga Nathan" userId="24209087f0533394" providerId="LiveId" clId="{F276A029-35BE-466C-A908-59578F5C43B6}" dt="2022-05-31T07:54:29.168" v="1098"/>
        <pc:sldMkLst>
          <pc:docMk/>
          <pc:sldMk cId="2766990121" sldId="261"/>
        </pc:sldMkLst>
        <pc:spChg chg="mod">
          <ac:chgData name="Yoga Nathan" userId="24209087f0533394" providerId="LiveId" clId="{F276A029-35BE-466C-A908-59578F5C43B6}" dt="2022-05-30T12:26:49.457" v="57" actId="1076"/>
          <ac:spMkLst>
            <pc:docMk/>
            <pc:sldMk cId="2766990121" sldId="261"/>
            <ac:spMk id="2" creationId="{6A7AD51C-001E-0607-F602-8F601A4D4D4B}"/>
          </ac:spMkLst>
        </pc:spChg>
        <pc:spChg chg="add mod">
          <ac:chgData name="Yoga Nathan" userId="24209087f0533394" providerId="LiveId" clId="{F276A029-35BE-466C-A908-59578F5C43B6}" dt="2022-05-30T12:29:35.333" v="119" actId="1076"/>
          <ac:spMkLst>
            <pc:docMk/>
            <pc:sldMk cId="2766990121" sldId="261"/>
            <ac:spMk id="4" creationId="{C2BBE5CE-860D-7D43-282C-1115FED6CAAB}"/>
          </ac:spMkLst>
        </pc:spChg>
      </pc:sldChg>
      <pc:sldChg chg="addSp modSp mod">
        <pc:chgData name="Yoga Nathan" userId="24209087f0533394" providerId="LiveId" clId="{F276A029-35BE-466C-A908-59578F5C43B6}" dt="2022-05-31T08:01:17.125" v="1106" actId="1076"/>
        <pc:sldMkLst>
          <pc:docMk/>
          <pc:sldMk cId="3385923249" sldId="262"/>
        </pc:sldMkLst>
        <pc:spChg chg="mod">
          <ac:chgData name="Yoga Nathan" userId="24209087f0533394" providerId="LiveId" clId="{F276A029-35BE-466C-A908-59578F5C43B6}" dt="2022-05-31T08:01:17.125" v="1106" actId="1076"/>
          <ac:spMkLst>
            <pc:docMk/>
            <pc:sldMk cId="3385923249" sldId="262"/>
            <ac:spMk id="2" creationId="{74B2EFC1-CDF1-1338-6BA1-179CD3814CA6}"/>
          </ac:spMkLst>
        </pc:spChg>
        <pc:spChg chg="add mod">
          <ac:chgData name="Yoga Nathan" userId="24209087f0533394" providerId="LiveId" clId="{F276A029-35BE-466C-A908-59578F5C43B6}" dt="2022-05-30T12:33:49.745" v="160" actId="1076"/>
          <ac:spMkLst>
            <pc:docMk/>
            <pc:sldMk cId="3385923249" sldId="262"/>
            <ac:spMk id="4" creationId="{45127424-0B00-DD2A-6C42-B480180C3359}"/>
          </ac:spMkLst>
        </pc:spChg>
      </pc:sldChg>
      <pc:sldChg chg="addSp modSp mod">
        <pc:chgData name="Yoga Nathan" userId="24209087f0533394" providerId="LiveId" clId="{F276A029-35BE-466C-A908-59578F5C43B6}" dt="2022-05-31T08:01:43.402" v="1107" actId="6549"/>
        <pc:sldMkLst>
          <pc:docMk/>
          <pc:sldMk cId="2117116833" sldId="263"/>
        </pc:sldMkLst>
        <pc:spChg chg="mod">
          <ac:chgData name="Yoga Nathan" userId="24209087f0533394" providerId="LiveId" clId="{F276A029-35BE-466C-A908-59578F5C43B6}" dt="2022-05-30T12:43:10.750" v="276" actId="1076"/>
          <ac:spMkLst>
            <pc:docMk/>
            <pc:sldMk cId="2117116833" sldId="263"/>
            <ac:spMk id="2" creationId="{81A4DAF8-C6A5-BA4C-F5A5-AA62BA3C4D50}"/>
          </ac:spMkLst>
        </pc:spChg>
        <pc:spChg chg="add mod">
          <ac:chgData name="Yoga Nathan" userId="24209087f0533394" providerId="LiveId" clId="{F276A029-35BE-466C-A908-59578F5C43B6}" dt="2022-05-31T08:01:43.402" v="1107" actId="6549"/>
          <ac:spMkLst>
            <pc:docMk/>
            <pc:sldMk cId="2117116833" sldId="263"/>
            <ac:spMk id="4" creationId="{D7FFF07F-7EE5-8B0A-2E98-A207E1516578}"/>
          </ac:spMkLst>
        </pc:spChg>
      </pc:sldChg>
      <pc:sldChg chg="modSp mod modAnim">
        <pc:chgData name="Yoga Nathan" userId="24209087f0533394" providerId="LiveId" clId="{F276A029-35BE-466C-A908-59578F5C43B6}" dt="2022-05-31T07:52:15.311" v="1086"/>
        <pc:sldMkLst>
          <pc:docMk/>
          <pc:sldMk cId="4072525234" sldId="264"/>
        </pc:sldMkLst>
        <pc:spChg chg="mod">
          <ac:chgData name="Yoga Nathan" userId="24209087f0533394" providerId="LiveId" clId="{F276A029-35BE-466C-A908-59578F5C43B6}" dt="2022-05-30T12:44:32.535" v="281" actId="255"/>
          <ac:spMkLst>
            <pc:docMk/>
            <pc:sldMk cId="4072525234" sldId="264"/>
            <ac:spMk id="4" creationId="{23D7A2BF-B6E5-C5D4-9B92-9359BA0263FE}"/>
          </ac:spMkLst>
        </pc:spChg>
        <pc:spChg chg="mod">
          <ac:chgData name="Yoga Nathan" userId="24209087f0533394" providerId="LiveId" clId="{F276A029-35BE-466C-A908-59578F5C43B6}" dt="2022-05-30T12:44:49.553" v="282" actId="1076"/>
          <ac:spMkLst>
            <pc:docMk/>
            <pc:sldMk cId="4072525234" sldId="264"/>
            <ac:spMk id="6" creationId="{976E4F38-8F9B-C9BF-149A-379BF7D3BC75}"/>
          </ac:spMkLst>
        </pc:spChg>
      </pc:sldChg>
      <pc:sldChg chg="addSp modSp new mod modAnim">
        <pc:chgData name="Yoga Nathan" userId="24209087f0533394" providerId="LiveId" clId="{F276A029-35BE-466C-A908-59578F5C43B6}" dt="2022-06-01T12:19:39.363" v="1326" actId="20577"/>
        <pc:sldMkLst>
          <pc:docMk/>
          <pc:sldMk cId="2390308387" sldId="265"/>
        </pc:sldMkLst>
        <pc:spChg chg="mod">
          <ac:chgData name="Yoga Nathan" userId="24209087f0533394" providerId="LiveId" clId="{F276A029-35BE-466C-A908-59578F5C43B6}" dt="2022-05-31T08:02:25.528" v="1108" actId="1076"/>
          <ac:spMkLst>
            <pc:docMk/>
            <pc:sldMk cId="2390308387" sldId="265"/>
            <ac:spMk id="2" creationId="{2996970B-3F2A-7EB4-8EF1-F0FE9265A1A6}"/>
          </ac:spMkLst>
        </pc:spChg>
        <pc:spChg chg="add mod">
          <ac:chgData name="Yoga Nathan" userId="24209087f0533394" providerId="LiveId" clId="{F276A029-35BE-466C-A908-59578F5C43B6}" dt="2022-06-01T12:19:39.363" v="1326" actId="20577"/>
          <ac:spMkLst>
            <pc:docMk/>
            <pc:sldMk cId="2390308387" sldId="265"/>
            <ac:spMk id="3" creationId="{196A4221-0F55-BA09-FE4A-90B5F223DF8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63141-BDC4-D7E4-5D2D-49856B7276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B18174-2763-7899-84E2-4315EC5D7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F3D2C5-ED23-8802-1FDE-42ABABF1A850}"/>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5" name="Footer Placeholder 4">
            <a:extLst>
              <a:ext uri="{FF2B5EF4-FFF2-40B4-BE49-F238E27FC236}">
                <a16:creationId xmlns:a16="http://schemas.microsoft.com/office/drawing/2014/main" id="{25403269-C9D3-351F-58ED-19417E7C6F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287CC4-C0C7-B273-4919-821F46421EBB}"/>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79212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2878-6C38-69D1-FA94-80499432BE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5811DB-A5C7-8A93-26C4-9931D111E3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DE1852-0A2C-273B-7BE5-691E3D9D9CEA}"/>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5" name="Footer Placeholder 4">
            <a:extLst>
              <a:ext uri="{FF2B5EF4-FFF2-40B4-BE49-F238E27FC236}">
                <a16:creationId xmlns:a16="http://schemas.microsoft.com/office/drawing/2014/main" id="{79EB7254-DD4A-2703-2849-ADE64D954D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CAE24F-C1C7-9643-4B51-D69DAF65873B}"/>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183528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B9C038-D332-809B-1C58-CE58DD0FF1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EE49BC-9AFF-1817-1131-6E4BD062F3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85394-CEC8-5896-1477-F98739704B07}"/>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5" name="Footer Placeholder 4">
            <a:extLst>
              <a:ext uri="{FF2B5EF4-FFF2-40B4-BE49-F238E27FC236}">
                <a16:creationId xmlns:a16="http://schemas.microsoft.com/office/drawing/2014/main" id="{FE56F256-107E-5667-8737-55B990BB5C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7AA70B-65E4-FD36-2A7E-2D90CD0635D5}"/>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6768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D716-2659-2E6F-14CB-FCB665111D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604E45-6B0E-63D6-CFA8-0396BA3744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756DCE-FA16-5B25-F5CA-C7AAC19586CF}"/>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5" name="Footer Placeholder 4">
            <a:extLst>
              <a:ext uri="{FF2B5EF4-FFF2-40B4-BE49-F238E27FC236}">
                <a16:creationId xmlns:a16="http://schemas.microsoft.com/office/drawing/2014/main" id="{50A1562C-3104-395F-88C5-9E1BEEDCC4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17FDA8-44A3-C2D0-A5E7-CF6927850C47}"/>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222041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C7A00-C2CA-B41E-BA83-1487980076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BE38C9-1BF2-8C41-F955-6DB7C794E0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3E4FA1-3517-DFEF-FAF1-E32C76B2FC8B}"/>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5" name="Footer Placeholder 4">
            <a:extLst>
              <a:ext uri="{FF2B5EF4-FFF2-40B4-BE49-F238E27FC236}">
                <a16:creationId xmlns:a16="http://schemas.microsoft.com/office/drawing/2014/main" id="{8BD8A826-E34F-2A45-CC9C-2AD2F7E45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89D03D-7A97-0B7B-1612-7F5BF39CB819}"/>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19394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A5AD-EE18-E0C3-BFAB-AF4E8B4F9E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F4747F-C90C-A251-F5E9-89B7C5A3C5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252463-7712-7873-8070-88FB9323E0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FB8F20-7512-24AE-2C94-098947AD8D55}"/>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6" name="Footer Placeholder 5">
            <a:extLst>
              <a:ext uri="{FF2B5EF4-FFF2-40B4-BE49-F238E27FC236}">
                <a16:creationId xmlns:a16="http://schemas.microsoft.com/office/drawing/2014/main" id="{92ECC9E6-E8D0-4DE6-FFFF-6B5D837A05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958FC7-BE35-3FBC-F686-B3D678323846}"/>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392155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B7F1-C3E1-D2BD-58D4-6530E53B54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37E312-D49A-9898-EB3B-70AE3260E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4764C-4E8F-3D79-AD2C-CE64CC1DE3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5C7507-632E-7280-2B16-52E275D11B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0B0C52-DFDB-FCE8-409A-49511A7C5E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284D5AF-C046-8176-5507-7F42E0955FF3}"/>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8" name="Footer Placeholder 7">
            <a:extLst>
              <a:ext uri="{FF2B5EF4-FFF2-40B4-BE49-F238E27FC236}">
                <a16:creationId xmlns:a16="http://schemas.microsoft.com/office/drawing/2014/main" id="{42CB835E-33A6-FF57-328F-51CAA53D92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32AA1D-2E8E-D0BE-41B7-B8221EF5EB5C}"/>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107537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486-C778-84A1-7DE4-CFAF0425E22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EE17D8-53E5-7FD3-3ED4-027932000409}"/>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4" name="Footer Placeholder 3">
            <a:extLst>
              <a:ext uri="{FF2B5EF4-FFF2-40B4-BE49-F238E27FC236}">
                <a16:creationId xmlns:a16="http://schemas.microsoft.com/office/drawing/2014/main" id="{94890799-4DFD-B80E-FE84-1D3FBF2655B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A82DF7-76E5-B8CA-D1E2-48EDE821325E}"/>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39987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9BBFE-2D73-83A4-1D77-5399BF052E7D}"/>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3" name="Footer Placeholder 2">
            <a:extLst>
              <a:ext uri="{FF2B5EF4-FFF2-40B4-BE49-F238E27FC236}">
                <a16:creationId xmlns:a16="http://schemas.microsoft.com/office/drawing/2014/main" id="{51D67379-276B-0284-F39E-C144A17761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13E743-4828-EC26-AE86-8D6C13363451}"/>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127821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35438-E2F5-6E1B-EB40-702BC7CD9B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17ADC4-7F51-915E-E784-93115709A3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BEC30D-6BED-E992-6CD4-7EEBE7AC8C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DE4333-0A1D-9D2A-BC62-44B7E5F599B6}"/>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6" name="Footer Placeholder 5">
            <a:extLst>
              <a:ext uri="{FF2B5EF4-FFF2-40B4-BE49-F238E27FC236}">
                <a16:creationId xmlns:a16="http://schemas.microsoft.com/office/drawing/2014/main" id="{F8CEC048-6DFF-F5EA-48A2-C7ABE24AE1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C97783-20A4-F7E2-6833-69CA9EDEE6B3}"/>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423212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D321D-92C9-E595-18ED-9AE0C3CF34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AEFA06-435F-BBD1-4496-1DA9DCBCDC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5D07B9-650B-D380-8DBE-4DA99F86BA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D0FB1-F4C0-A6CE-5BD9-76BE3D15E4D0}"/>
              </a:ext>
            </a:extLst>
          </p:cNvPr>
          <p:cNvSpPr>
            <a:spLocks noGrp="1"/>
          </p:cNvSpPr>
          <p:nvPr>
            <p:ph type="dt" sz="half" idx="10"/>
          </p:nvPr>
        </p:nvSpPr>
        <p:spPr/>
        <p:txBody>
          <a:bodyPr/>
          <a:lstStyle/>
          <a:p>
            <a:fld id="{65176534-9100-4437-B68A-B97C1C5449D4}" type="datetimeFigureOut">
              <a:rPr lang="en-GB" smtClean="0"/>
              <a:t>01/06/2022</a:t>
            </a:fld>
            <a:endParaRPr lang="en-GB"/>
          </a:p>
        </p:txBody>
      </p:sp>
      <p:sp>
        <p:nvSpPr>
          <p:cNvPr id="6" name="Footer Placeholder 5">
            <a:extLst>
              <a:ext uri="{FF2B5EF4-FFF2-40B4-BE49-F238E27FC236}">
                <a16:creationId xmlns:a16="http://schemas.microsoft.com/office/drawing/2014/main" id="{01A9334E-FACE-6820-257B-B0AD87676F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D0D3B3-E813-C080-EE20-F0AD45E0C50C}"/>
              </a:ext>
            </a:extLst>
          </p:cNvPr>
          <p:cNvSpPr>
            <a:spLocks noGrp="1"/>
          </p:cNvSpPr>
          <p:nvPr>
            <p:ph type="sldNum" sz="quarter" idx="12"/>
          </p:nvPr>
        </p:nvSpPr>
        <p:spPr/>
        <p:txBody>
          <a:bodyPr/>
          <a:lstStyle/>
          <a:p>
            <a:fld id="{A2AD5AEB-43B3-4C4C-99F7-E3B9CE7E3DEE}" type="slidenum">
              <a:rPr lang="en-GB" smtClean="0"/>
              <a:t>‹#›</a:t>
            </a:fld>
            <a:endParaRPr lang="en-GB"/>
          </a:p>
        </p:txBody>
      </p:sp>
    </p:spTree>
    <p:extLst>
      <p:ext uri="{BB962C8B-B14F-4D97-AF65-F5344CB8AC3E}">
        <p14:creationId xmlns:p14="http://schemas.microsoft.com/office/powerpoint/2010/main" val="380295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64226F-251E-AA6E-A6D4-4A65D17F03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2EC96E-AF19-3F58-515F-C97BC84B78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0D6E9B-3301-81CC-59A5-922FF2D1A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76534-9100-4437-B68A-B97C1C5449D4}" type="datetimeFigureOut">
              <a:rPr lang="en-GB" smtClean="0"/>
              <a:t>01/06/2022</a:t>
            </a:fld>
            <a:endParaRPr lang="en-GB"/>
          </a:p>
        </p:txBody>
      </p:sp>
      <p:sp>
        <p:nvSpPr>
          <p:cNvPr id="5" name="Footer Placeholder 4">
            <a:extLst>
              <a:ext uri="{FF2B5EF4-FFF2-40B4-BE49-F238E27FC236}">
                <a16:creationId xmlns:a16="http://schemas.microsoft.com/office/drawing/2014/main" id="{E20101D9-313F-787C-3601-B63B8CA1C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C022FC7-BC56-0F62-AA25-0F58BE74C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D5AEB-43B3-4C4C-99F7-E3B9CE7E3DEE}" type="slidenum">
              <a:rPr lang="en-GB" smtClean="0"/>
              <a:t>‹#›</a:t>
            </a:fld>
            <a:endParaRPr lang="en-GB"/>
          </a:p>
        </p:txBody>
      </p:sp>
    </p:spTree>
    <p:extLst>
      <p:ext uri="{BB962C8B-B14F-4D97-AF65-F5344CB8AC3E}">
        <p14:creationId xmlns:p14="http://schemas.microsoft.com/office/powerpoint/2010/main" val="283746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BC9B2-1EDF-719C-4320-7B414080A13F}"/>
              </a:ext>
            </a:extLst>
          </p:cNvPr>
          <p:cNvSpPr>
            <a:spLocks noGrp="1"/>
          </p:cNvSpPr>
          <p:nvPr>
            <p:ph type="ctrTitle"/>
          </p:nvPr>
        </p:nvSpPr>
        <p:spPr>
          <a:xfrm>
            <a:off x="1524000" y="1122363"/>
            <a:ext cx="9144000" cy="1073990"/>
          </a:xfrm>
        </p:spPr>
        <p:txBody>
          <a:bodyPr/>
          <a:lstStyle/>
          <a:p>
            <a:r>
              <a:rPr lang="en-GB" b="1" dirty="0">
                <a:solidFill>
                  <a:srgbClr val="002060"/>
                </a:solidFill>
              </a:rPr>
              <a:t>PRE-MEETING SURVEY</a:t>
            </a:r>
          </a:p>
        </p:txBody>
      </p:sp>
      <p:sp>
        <p:nvSpPr>
          <p:cNvPr id="3" name="Subtitle 2">
            <a:extLst>
              <a:ext uri="{FF2B5EF4-FFF2-40B4-BE49-F238E27FC236}">
                <a16:creationId xmlns:a16="http://schemas.microsoft.com/office/drawing/2014/main" id="{5506C130-890A-D789-BC6C-5F84B717A0CF}"/>
              </a:ext>
            </a:extLst>
          </p:cNvPr>
          <p:cNvSpPr>
            <a:spLocks noGrp="1"/>
          </p:cNvSpPr>
          <p:nvPr>
            <p:ph type="subTitle" idx="1"/>
          </p:nvPr>
        </p:nvSpPr>
        <p:spPr>
          <a:xfrm>
            <a:off x="1362636" y="2078038"/>
            <a:ext cx="9144000" cy="1642315"/>
          </a:xfrm>
        </p:spPr>
        <p:txBody>
          <a:bodyPr/>
          <a:lstStyle/>
          <a:p>
            <a:pPr algn="l"/>
            <a:endParaRPr lang="en-GB" sz="1800" b="0" i="0" u="none" strike="noStrike" baseline="0" dirty="0">
              <a:solidFill>
                <a:srgbClr val="000000"/>
              </a:solidFill>
              <a:latin typeface="Franklin Gothic Demi" panose="020B0703020102020204" pitchFamily="34" charset="0"/>
            </a:endParaRPr>
          </a:p>
          <a:p>
            <a:r>
              <a:rPr lang="en-US" sz="3200" b="0" i="0" u="none" strike="noStrike" baseline="0" dirty="0">
                <a:solidFill>
                  <a:srgbClr val="000000"/>
                </a:solidFill>
                <a:latin typeface="Franklin Gothic Demi" panose="020B0703020102020204" pitchFamily="34" charset="0"/>
              </a:rPr>
              <a:t> </a:t>
            </a:r>
            <a:r>
              <a:rPr lang="en-US" sz="3200" b="1" i="0" u="none" strike="noStrike" baseline="0" dirty="0">
                <a:solidFill>
                  <a:srgbClr val="002060"/>
                </a:solidFill>
                <a:latin typeface="+mj-lt"/>
              </a:rPr>
              <a:t>Action, Creativity and Learning, for </a:t>
            </a:r>
          </a:p>
          <a:p>
            <a:r>
              <a:rPr lang="en-GB" sz="3200" b="1" i="0" u="none" strike="noStrike" baseline="0" dirty="0">
                <a:solidFill>
                  <a:srgbClr val="002060"/>
                </a:solidFill>
                <a:latin typeface="+mj-lt"/>
              </a:rPr>
              <a:t>Healthy, Sustainable, Regenerative Futures </a:t>
            </a:r>
            <a:endParaRPr lang="en-GB" sz="3200" b="1" dirty="0">
              <a:solidFill>
                <a:srgbClr val="002060"/>
              </a:solidFill>
              <a:latin typeface="+mj-lt"/>
            </a:endParaRPr>
          </a:p>
        </p:txBody>
      </p:sp>
      <p:sp>
        <p:nvSpPr>
          <p:cNvPr id="4" name="TextBox 3">
            <a:extLst>
              <a:ext uri="{FF2B5EF4-FFF2-40B4-BE49-F238E27FC236}">
                <a16:creationId xmlns:a16="http://schemas.microsoft.com/office/drawing/2014/main" id="{B766B524-5BC7-74D4-2F09-737346D755C4}"/>
              </a:ext>
            </a:extLst>
          </p:cNvPr>
          <p:cNvSpPr txBox="1"/>
          <p:nvPr/>
        </p:nvSpPr>
        <p:spPr>
          <a:xfrm>
            <a:off x="3621741" y="4365812"/>
            <a:ext cx="4589930" cy="1015663"/>
          </a:xfrm>
          <a:prstGeom prst="rect">
            <a:avLst/>
          </a:prstGeom>
          <a:noFill/>
        </p:spPr>
        <p:txBody>
          <a:bodyPr wrap="square" rtlCol="0">
            <a:spAutoFit/>
          </a:bodyPr>
          <a:lstStyle/>
          <a:p>
            <a:pPr algn="ctr"/>
            <a:r>
              <a:rPr lang="en-GB" sz="3600" b="1" dirty="0">
                <a:solidFill>
                  <a:srgbClr val="002060"/>
                </a:solidFill>
                <a:latin typeface="+mj-lt"/>
              </a:rPr>
              <a:t>Jenny Willis</a:t>
            </a:r>
          </a:p>
          <a:p>
            <a:pPr algn="ctr"/>
            <a:r>
              <a:rPr lang="en-GB" sz="2400" b="1" dirty="0">
                <a:solidFill>
                  <a:srgbClr val="002060"/>
                </a:solidFill>
                <a:latin typeface="+mj-lt"/>
              </a:rPr>
              <a:t>1 June 2022</a:t>
            </a:r>
          </a:p>
        </p:txBody>
      </p:sp>
    </p:spTree>
    <p:extLst>
      <p:ext uri="{BB962C8B-B14F-4D97-AF65-F5344CB8AC3E}">
        <p14:creationId xmlns:p14="http://schemas.microsoft.com/office/powerpoint/2010/main" val="285112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6970B-3F2A-7EB4-8EF1-F0FE9265A1A6}"/>
              </a:ext>
            </a:extLst>
          </p:cNvPr>
          <p:cNvSpPr>
            <a:spLocks noGrp="1"/>
          </p:cNvSpPr>
          <p:nvPr>
            <p:ph type="title"/>
          </p:nvPr>
        </p:nvSpPr>
        <p:spPr>
          <a:xfrm>
            <a:off x="723900" y="159497"/>
            <a:ext cx="10515600" cy="1025525"/>
          </a:xfrm>
        </p:spPr>
        <p:txBody>
          <a:bodyPr/>
          <a:lstStyle/>
          <a:p>
            <a:pPr algn="ctr"/>
            <a:r>
              <a:rPr lang="en-GB" b="1" dirty="0">
                <a:solidFill>
                  <a:srgbClr val="002060"/>
                </a:solidFill>
              </a:rPr>
              <a:t>CONCLUDING COMMENTS</a:t>
            </a:r>
          </a:p>
        </p:txBody>
      </p:sp>
      <p:sp>
        <p:nvSpPr>
          <p:cNvPr id="3" name="TextBox 2">
            <a:extLst>
              <a:ext uri="{FF2B5EF4-FFF2-40B4-BE49-F238E27FC236}">
                <a16:creationId xmlns:a16="http://schemas.microsoft.com/office/drawing/2014/main" id="{196A4221-0F55-BA09-FE4A-90B5F223DF80}"/>
              </a:ext>
            </a:extLst>
          </p:cNvPr>
          <p:cNvSpPr txBox="1"/>
          <p:nvPr/>
        </p:nvSpPr>
        <p:spPr>
          <a:xfrm>
            <a:off x="1428750" y="1185022"/>
            <a:ext cx="9105900" cy="5324535"/>
          </a:xfrm>
          <a:prstGeom prst="rect">
            <a:avLst/>
          </a:prstGeom>
          <a:noFill/>
        </p:spPr>
        <p:txBody>
          <a:bodyPr wrap="square" rtlCol="0">
            <a:spAutoFit/>
          </a:bodyPr>
          <a:lstStyle/>
          <a:p>
            <a:pPr marL="342900" indent="-342900">
              <a:buClr>
                <a:schemeClr val="accent6">
                  <a:lumMod val="75000"/>
                </a:schemeClr>
              </a:buClr>
              <a:buFont typeface="Wingdings" panose="05000000000000000000" pitchFamily="2" charset="2"/>
              <a:buChar char="v"/>
            </a:pPr>
            <a:r>
              <a:rPr lang="en-GB" sz="2000" dirty="0">
                <a:solidFill>
                  <a:srgbClr val="002060"/>
                </a:solidFill>
              </a:rPr>
              <a:t>Overwhelmingly positive response to the value of the ALPs</a:t>
            </a:r>
          </a:p>
          <a:p>
            <a:pPr>
              <a:buClr>
                <a:schemeClr val="accent6">
                  <a:lumMod val="75000"/>
                </a:schemeClr>
              </a:buClr>
            </a:pPr>
            <a:endParaRPr lang="en-GB" sz="2000" dirty="0">
              <a:solidFill>
                <a:srgbClr val="002060"/>
              </a:solidFill>
            </a:endParaRPr>
          </a:p>
          <a:p>
            <a:pPr marL="342900" indent="-342900">
              <a:buClr>
                <a:schemeClr val="accent6">
                  <a:lumMod val="75000"/>
                </a:schemeClr>
              </a:buClr>
              <a:buFont typeface="Wingdings" panose="05000000000000000000" pitchFamily="2" charset="2"/>
              <a:buChar char="v"/>
            </a:pPr>
            <a:r>
              <a:rPr lang="en-GB" sz="2000" dirty="0">
                <a:solidFill>
                  <a:srgbClr val="002060"/>
                </a:solidFill>
              </a:rPr>
              <a:t>Collective action is a potential means of addressing the SDGs at personal, local and global levels</a:t>
            </a:r>
          </a:p>
          <a:p>
            <a:pPr marL="342900" indent="-342900">
              <a:buClr>
                <a:schemeClr val="accent6">
                  <a:lumMod val="75000"/>
                </a:schemeClr>
              </a:buClr>
              <a:buFont typeface="Wingdings" panose="05000000000000000000" pitchFamily="2" charset="2"/>
              <a:buChar char="v"/>
            </a:pPr>
            <a:endParaRPr lang="en-GB" sz="2000" dirty="0">
              <a:solidFill>
                <a:srgbClr val="002060"/>
              </a:solidFill>
            </a:endParaRPr>
          </a:p>
          <a:p>
            <a:pPr marL="342900" indent="-342900">
              <a:buClr>
                <a:schemeClr val="accent6">
                  <a:lumMod val="75000"/>
                </a:schemeClr>
              </a:buClr>
              <a:buFont typeface="Wingdings" panose="05000000000000000000" pitchFamily="2" charset="2"/>
              <a:buChar char="v"/>
            </a:pPr>
            <a:r>
              <a:rPr lang="en-GB" sz="2000" dirty="0">
                <a:solidFill>
                  <a:srgbClr val="002060"/>
                </a:solidFill>
              </a:rPr>
              <a:t>There is a desire to save the planet and belief in our ability to do so</a:t>
            </a:r>
          </a:p>
          <a:p>
            <a:pPr marL="342900" indent="-342900">
              <a:buClr>
                <a:schemeClr val="accent6">
                  <a:lumMod val="75000"/>
                </a:schemeClr>
              </a:buClr>
              <a:buFont typeface="Wingdings" panose="05000000000000000000" pitchFamily="2" charset="2"/>
              <a:buChar char="v"/>
            </a:pPr>
            <a:endParaRPr lang="en-GB" sz="2000" dirty="0">
              <a:solidFill>
                <a:srgbClr val="002060"/>
              </a:solidFill>
            </a:endParaRPr>
          </a:p>
          <a:p>
            <a:pPr marL="342900" indent="-342900">
              <a:buClr>
                <a:schemeClr val="accent6">
                  <a:lumMod val="75000"/>
                </a:schemeClr>
              </a:buClr>
              <a:buFont typeface="Wingdings" panose="05000000000000000000" pitchFamily="2" charset="2"/>
              <a:buChar char="v"/>
            </a:pPr>
            <a:r>
              <a:rPr lang="en-GB" sz="2000" dirty="0">
                <a:solidFill>
                  <a:srgbClr val="002060"/>
                </a:solidFill>
              </a:rPr>
              <a:t>Key issues are dispositions such as motivation, resilience, empathy rather than knowledge</a:t>
            </a:r>
          </a:p>
          <a:p>
            <a:pPr marL="342900" indent="-342900">
              <a:buClr>
                <a:schemeClr val="accent6">
                  <a:lumMod val="75000"/>
                </a:schemeClr>
              </a:buClr>
              <a:buFont typeface="Wingdings" panose="05000000000000000000" pitchFamily="2" charset="2"/>
              <a:buChar char="v"/>
            </a:pPr>
            <a:endParaRPr lang="en-GB" sz="2000" dirty="0">
              <a:solidFill>
                <a:srgbClr val="002060"/>
              </a:solidFill>
            </a:endParaRPr>
          </a:p>
          <a:p>
            <a:pPr marL="342900" indent="-342900">
              <a:buClr>
                <a:schemeClr val="accent6">
                  <a:lumMod val="75000"/>
                </a:schemeClr>
              </a:buClr>
              <a:buFont typeface="Wingdings" panose="05000000000000000000" pitchFamily="2" charset="2"/>
              <a:buChar char="v"/>
            </a:pPr>
            <a:r>
              <a:rPr lang="en-GB" sz="2000" dirty="0">
                <a:solidFill>
                  <a:srgbClr val="002060"/>
                </a:solidFill>
              </a:rPr>
              <a:t>Knowledge is contextualised, so collaboration enables the learning process to produce new knowledge</a:t>
            </a:r>
          </a:p>
          <a:p>
            <a:pPr marL="342900" indent="-342900">
              <a:buClr>
                <a:schemeClr val="accent6">
                  <a:lumMod val="75000"/>
                </a:schemeClr>
              </a:buClr>
              <a:buFont typeface="Wingdings" panose="05000000000000000000" pitchFamily="2" charset="2"/>
              <a:buChar char="v"/>
            </a:pPr>
            <a:endParaRPr lang="en-GB" sz="2000" dirty="0">
              <a:solidFill>
                <a:srgbClr val="002060"/>
              </a:solidFill>
            </a:endParaRPr>
          </a:p>
          <a:p>
            <a:pPr marL="342900" indent="-342900">
              <a:buClr>
                <a:schemeClr val="accent6">
                  <a:lumMod val="75000"/>
                </a:schemeClr>
              </a:buClr>
              <a:buFont typeface="Wingdings" panose="05000000000000000000" pitchFamily="2" charset="2"/>
              <a:buChar char="v"/>
            </a:pPr>
            <a:r>
              <a:rPr lang="en-GB" sz="2000" dirty="0">
                <a:solidFill>
                  <a:srgbClr val="002060"/>
                </a:solidFill>
              </a:rPr>
              <a:t>Categorisation resulted in overlapping interpretations of terminology, demonstrating need for further discussion of relationship between values (underpinning principles) and beliefs (what we accept to be true)</a:t>
            </a:r>
          </a:p>
          <a:p>
            <a:pPr marL="342900" indent="-342900">
              <a:buClr>
                <a:schemeClr val="accent6">
                  <a:lumMod val="75000"/>
                </a:schemeClr>
              </a:buClr>
              <a:buFont typeface="Wingdings" panose="05000000000000000000" pitchFamily="2" charset="2"/>
              <a:buChar char="v"/>
            </a:pPr>
            <a:endParaRPr lang="en-GB" sz="2000" dirty="0">
              <a:solidFill>
                <a:srgbClr val="002060"/>
              </a:solidFill>
            </a:endParaRPr>
          </a:p>
        </p:txBody>
      </p:sp>
    </p:spTree>
    <p:extLst>
      <p:ext uri="{BB962C8B-B14F-4D97-AF65-F5344CB8AC3E}">
        <p14:creationId xmlns:p14="http://schemas.microsoft.com/office/powerpoint/2010/main" val="239030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B74F-F233-293B-5BF7-39CE7CA7F5B2}"/>
              </a:ext>
            </a:extLst>
          </p:cNvPr>
          <p:cNvSpPr>
            <a:spLocks noGrp="1"/>
          </p:cNvSpPr>
          <p:nvPr>
            <p:ph type="title"/>
          </p:nvPr>
        </p:nvSpPr>
        <p:spPr>
          <a:xfrm>
            <a:off x="838200" y="59990"/>
            <a:ext cx="10515600" cy="1042669"/>
          </a:xfrm>
        </p:spPr>
        <p:txBody>
          <a:bodyPr/>
          <a:lstStyle/>
          <a:p>
            <a:pPr algn="ctr"/>
            <a:r>
              <a:rPr lang="en-GB" b="1" dirty="0">
                <a:solidFill>
                  <a:srgbClr val="002060"/>
                </a:solidFill>
              </a:rPr>
              <a:t>CONTEXT</a:t>
            </a:r>
          </a:p>
        </p:txBody>
      </p:sp>
      <p:sp>
        <p:nvSpPr>
          <p:cNvPr id="4" name="TextBox 3">
            <a:extLst>
              <a:ext uri="{FF2B5EF4-FFF2-40B4-BE49-F238E27FC236}">
                <a16:creationId xmlns:a16="http://schemas.microsoft.com/office/drawing/2014/main" id="{B55E62AE-B9B9-7AEC-EF32-0F658AFD7699}"/>
              </a:ext>
            </a:extLst>
          </p:cNvPr>
          <p:cNvSpPr txBox="1"/>
          <p:nvPr/>
        </p:nvSpPr>
        <p:spPr>
          <a:xfrm>
            <a:off x="1887070" y="4509909"/>
            <a:ext cx="8749553" cy="1323439"/>
          </a:xfrm>
          <a:prstGeom prst="rect">
            <a:avLst/>
          </a:prstGeom>
          <a:noFill/>
        </p:spPr>
        <p:txBody>
          <a:bodyPr wrap="square">
            <a:spAutoFit/>
          </a:bodyPr>
          <a:lstStyle/>
          <a:p>
            <a:pPr algn="ctr"/>
            <a:r>
              <a:rPr lang="en-GB" sz="2000" i="1" dirty="0">
                <a:solidFill>
                  <a:srgbClr val="002060"/>
                </a:solidFill>
                <a:effectLst/>
                <a:latin typeface="Calibri" panose="020F0502020204030204" pitchFamily="34" charset="0"/>
                <a:ea typeface="Calibri" panose="020F0502020204030204" pitchFamily="34" charset="0"/>
              </a:rPr>
              <a:t>Based on your experience of collaborating with others to try to bring about changes that are consistent with the aims of one or more SDGs - </a:t>
            </a:r>
            <a:r>
              <a:rPr lang="en-GB" sz="2000" b="1" i="1" dirty="0">
                <a:solidFill>
                  <a:srgbClr val="002060"/>
                </a:solidFill>
                <a:effectLst/>
                <a:latin typeface="Calibri" panose="020F0502020204030204" pitchFamily="34" charset="0"/>
                <a:ea typeface="Calibri" panose="020F0502020204030204" pitchFamily="34" charset="0"/>
              </a:rPr>
              <a:t>what beliefs, values, attitudes, knowledge, ability/skill, or other qualities do you believe are essential to develop, individually and collectively to </a:t>
            </a:r>
            <a:r>
              <a:rPr lang="en-GB" sz="2000" i="1" dirty="0">
                <a:solidFill>
                  <a:srgbClr val="002060"/>
                </a:solidFill>
                <a:effectLst/>
                <a:latin typeface="Calibri" panose="020F0502020204030204" pitchFamily="34" charset="0"/>
                <a:ea typeface="Calibri" panose="020F0502020204030204" pitchFamily="34" charset="0"/>
              </a:rPr>
              <a:t>achieve such goals?</a:t>
            </a:r>
            <a:endParaRPr lang="en-GB" sz="2000" i="1" dirty="0">
              <a:solidFill>
                <a:srgbClr val="002060"/>
              </a:solidFill>
            </a:endParaRPr>
          </a:p>
        </p:txBody>
      </p:sp>
      <p:sp>
        <p:nvSpPr>
          <p:cNvPr id="5" name="TextBox 4">
            <a:extLst>
              <a:ext uri="{FF2B5EF4-FFF2-40B4-BE49-F238E27FC236}">
                <a16:creationId xmlns:a16="http://schemas.microsoft.com/office/drawing/2014/main" id="{29F6E078-4A3E-B53F-5BE8-C2034604320D}"/>
              </a:ext>
            </a:extLst>
          </p:cNvPr>
          <p:cNvSpPr txBox="1"/>
          <p:nvPr/>
        </p:nvSpPr>
        <p:spPr>
          <a:xfrm>
            <a:off x="2156012" y="1140832"/>
            <a:ext cx="8310282" cy="1938992"/>
          </a:xfrm>
          <a:prstGeom prst="rect">
            <a:avLst/>
          </a:prstGeom>
          <a:noFill/>
        </p:spPr>
        <p:txBody>
          <a:bodyPr wrap="square" rtlCol="0">
            <a:spAutoFit/>
          </a:bodyPr>
          <a:lstStyle/>
          <a:p>
            <a:pPr marL="342900" indent="-342900">
              <a:buClr>
                <a:schemeClr val="accent6">
                  <a:lumMod val="75000"/>
                </a:schemeClr>
              </a:buClr>
              <a:buFont typeface="Wingdings" panose="05000000000000000000" pitchFamily="2" charset="2"/>
              <a:buChar char="v"/>
            </a:pPr>
            <a:r>
              <a:rPr lang="en-GB" sz="2400" dirty="0">
                <a:solidFill>
                  <a:srgbClr val="002060"/>
                </a:solidFill>
              </a:rPr>
              <a:t>ALPs ran March to June 2022</a:t>
            </a:r>
          </a:p>
          <a:p>
            <a:pPr marL="342900" indent="-342900">
              <a:buClr>
                <a:schemeClr val="accent6">
                  <a:lumMod val="75000"/>
                </a:schemeClr>
              </a:buClr>
              <a:buFont typeface="Wingdings" panose="05000000000000000000" pitchFamily="2" charset="2"/>
              <a:buChar char="v"/>
            </a:pPr>
            <a:r>
              <a:rPr lang="en-GB" sz="2400" dirty="0">
                <a:solidFill>
                  <a:srgbClr val="002060"/>
                </a:solidFill>
              </a:rPr>
              <a:t>15 projects were designed</a:t>
            </a:r>
          </a:p>
          <a:p>
            <a:pPr marL="342900" indent="-342900">
              <a:buClr>
                <a:schemeClr val="accent6">
                  <a:lumMod val="75000"/>
                </a:schemeClr>
              </a:buClr>
              <a:buFont typeface="Wingdings" panose="05000000000000000000" pitchFamily="2" charset="2"/>
              <a:buChar char="v"/>
            </a:pPr>
            <a:r>
              <a:rPr lang="en-GB" sz="2400" dirty="0">
                <a:solidFill>
                  <a:srgbClr val="002060"/>
                </a:solidFill>
              </a:rPr>
              <a:t>Global reach of participants</a:t>
            </a:r>
          </a:p>
          <a:p>
            <a:pPr marL="342900" indent="-342900">
              <a:buClr>
                <a:schemeClr val="accent6">
                  <a:lumMod val="75000"/>
                </a:schemeClr>
              </a:buClr>
              <a:buFont typeface="Wingdings" panose="05000000000000000000" pitchFamily="2" charset="2"/>
              <a:buChar char="v"/>
            </a:pPr>
            <a:r>
              <a:rPr lang="en-GB" sz="2400" dirty="0">
                <a:solidFill>
                  <a:srgbClr val="002060"/>
                </a:solidFill>
              </a:rPr>
              <a:t>Range of SDGs</a:t>
            </a:r>
          </a:p>
          <a:p>
            <a:pPr marL="342900" indent="-342900">
              <a:buClr>
                <a:schemeClr val="accent6">
                  <a:lumMod val="75000"/>
                </a:schemeClr>
              </a:buClr>
              <a:buFont typeface="Wingdings" panose="05000000000000000000" pitchFamily="2" charset="2"/>
              <a:buChar char="v"/>
            </a:pPr>
            <a:r>
              <a:rPr lang="en-GB" sz="2400" dirty="0">
                <a:solidFill>
                  <a:srgbClr val="002060"/>
                </a:solidFill>
              </a:rPr>
              <a:t>Mostly micro (family, friends, local community)</a:t>
            </a:r>
          </a:p>
        </p:txBody>
      </p:sp>
      <p:sp>
        <p:nvSpPr>
          <p:cNvPr id="6" name="TextBox 5">
            <a:extLst>
              <a:ext uri="{FF2B5EF4-FFF2-40B4-BE49-F238E27FC236}">
                <a16:creationId xmlns:a16="http://schemas.microsoft.com/office/drawing/2014/main" id="{E504E5E1-3956-F626-F73C-55D3F086A9F6}"/>
              </a:ext>
            </a:extLst>
          </p:cNvPr>
          <p:cNvSpPr txBox="1"/>
          <p:nvPr/>
        </p:nvSpPr>
        <p:spPr>
          <a:xfrm>
            <a:off x="2008094" y="3519753"/>
            <a:ext cx="8408894" cy="707886"/>
          </a:xfrm>
          <a:prstGeom prst="rect">
            <a:avLst/>
          </a:prstGeom>
          <a:noFill/>
        </p:spPr>
        <p:txBody>
          <a:bodyPr wrap="square" rtlCol="0">
            <a:spAutoFit/>
          </a:bodyPr>
          <a:lstStyle/>
          <a:p>
            <a:pPr algn="ctr"/>
            <a:r>
              <a:rPr lang="en-GB" sz="2000" dirty="0">
                <a:solidFill>
                  <a:srgbClr val="002060"/>
                </a:solidFill>
              </a:rPr>
              <a:t>To begin the process of understanding what we had learnt, participants were asked to complete a short survey prior to the final meeing:</a:t>
            </a:r>
          </a:p>
        </p:txBody>
      </p:sp>
    </p:spTree>
    <p:extLst>
      <p:ext uri="{BB962C8B-B14F-4D97-AF65-F5344CB8AC3E}">
        <p14:creationId xmlns:p14="http://schemas.microsoft.com/office/powerpoint/2010/main" val="69520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98C94-A791-370B-B91E-191B00E3965F}"/>
              </a:ext>
            </a:extLst>
          </p:cNvPr>
          <p:cNvSpPr>
            <a:spLocks noGrp="1"/>
          </p:cNvSpPr>
          <p:nvPr>
            <p:ph type="title"/>
          </p:nvPr>
        </p:nvSpPr>
        <p:spPr>
          <a:xfrm>
            <a:off x="757517" y="249814"/>
            <a:ext cx="10515600" cy="987315"/>
          </a:xfrm>
        </p:spPr>
        <p:txBody>
          <a:bodyPr/>
          <a:lstStyle/>
          <a:p>
            <a:pPr algn="ctr"/>
            <a:r>
              <a:rPr lang="en-GB" b="1" dirty="0">
                <a:solidFill>
                  <a:srgbClr val="002060"/>
                </a:solidFill>
              </a:rPr>
              <a:t>RESPONSE</a:t>
            </a:r>
          </a:p>
        </p:txBody>
      </p:sp>
      <p:sp>
        <p:nvSpPr>
          <p:cNvPr id="4" name="TextBox 3">
            <a:extLst>
              <a:ext uri="{FF2B5EF4-FFF2-40B4-BE49-F238E27FC236}">
                <a16:creationId xmlns:a16="http://schemas.microsoft.com/office/drawing/2014/main" id="{CF4FACC5-A33B-E830-F013-A20DA842C6C9}"/>
              </a:ext>
            </a:extLst>
          </p:cNvPr>
          <p:cNvSpPr txBox="1"/>
          <p:nvPr/>
        </p:nvSpPr>
        <p:spPr>
          <a:xfrm>
            <a:off x="1860317" y="1364316"/>
            <a:ext cx="8644378" cy="4893647"/>
          </a:xfrm>
          <a:prstGeom prst="rect">
            <a:avLst/>
          </a:prstGeom>
          <a:noFill/>
        </p:spPr>
        <p:txBody>
          <a:bodyPr wrap="square" rtlCol="0">
            <a:spAutoFit/>
          </a:bodyPr>
          <a:lstStyle/>
          <a:p>
            <a:pPr marL="342900" indent="-342900">
              <a:buClr>
                <a:schemeClr val="accent6">
                  <a:lumMod val="75000"/>
                </a:schemeClr>
              </a:buClr>
              <a:buFont typeface="Wingdings" panose="05000000000000000000" pitchFamily="2" charset="2"/>
              <a:buChar char="v"/>
            </a:pPr>
            <a:r>
              <a:rPr lang="en-GB" sz="2400" dirty="0">
                <a:solidFill>
                  <a:srgbClr val="002060"/>
                </a:solidFill>
              </a:rPr>
              <a:t>7 valid responses – thank you</a:t>
            </a:r>
          </a:p>
          <a:p>
            <a:pPr marL="342900" indent="-342900">
              <a:buClr>
                <a:schemeClr val="accent6">
                  <a:lumMod val="75000"/>
                </a:schemeClr>
              </a:buClr>
              <a:buFont typeface="Wingdings" panose="05000000000000000000" pitchFamily="2" charset="2"/>
              <a:buChar char="v"/>
            </a:pPr>
            <a:endParaRPr lang="en-GB" sz="2400" dirty="0">
              <a:solidFill>
                <a:srgbClr val="002060"/>
              </a:solidFill>
            </a:endParaRPr>
          </a:p>
          <a:p>
            <a:pPr marL="342900" indent="-342900">
              <a:buClr>
                <a:schemeClr val="accent6">
                  <a:lumMod val="75000"/>
                </a:schemeClr>
              </a:buClr>
              <a:buFont typeface="Wingdings" panose="05000000000000000000" pitchFamily="2" charset="2"/>
              <a:buChar char="v"/>
            </a:pPr>
            <a:r>
              <a:rPr lang="en-GB" sz="2400" dirty="0">
                <a:solidFill>
                  <a:srgbClr val="002060"/>
                </a:solidFill>
              </a:rPr>
              <a:t>Some confusion as to distinction between values and beliefs</a:t>
            </a:r>
            <a:r>
              <a:rPr lang="en-GB" sz="2400" baseline="30000" dirty="0">
                <a:solidFill>
                  <a:srgbClr val="002060"/>
                </a:solidFill>
              </a:rPr>
              <a:t>1</a:t>
            </a:r>
            <a:r>
              <a:rPr lang="en-GB" sz="2400" dirty="0">
                <a:solidFill>
                  <a:srgbClr val="002060"/>
                </a:solidFill>
              </a:rPr>
              <a:t>, skills and attitudes</a:t>
            </a:r>
          </a:p>
          <a:p>
            <a:pPr marL="342900" indent="-342900">
              <a:buClr>
                <a:schemeClr val="accent6">
                  <a:lumMod val="75000"/>
                </a:schemeClr>
              </a:buClr>
              <a:buFont typeface="Wingdings" panose="05000000000000000000" pitchFamily="2" charset="2"/>
              <a:buChar char="v"/>
            </a:pPr>
            <a:endParaRPr lang="en-GB" sz="2400" dirty="0">
              <a:solidFill>
                <a:srgbClr val="002060"/>
              </a:solidFill>
            </a:endParaRPr>
          </a:p>
          <a:p>
            <a:pPr marL="342900" indent="-342900">
              <a:buClr>
                <a:schemeClr val="accent6">
                  <a:lumMod val="75000"/>
                </a:schemeClr>
              </a:buClr>
              <a:buFont typeface="Wingdings" panose="05000000000000000000" pitchFamily="2" charset="2"/>
              <a:buChar char="v"/>
            </a:pPr>
            <a:r>
              <a:rPr lang="en-GB" sz="2400" dirty="0">
                <a:solidFill>
                  <a:srgbClr val="002060"/>
                </a:solidFill>
              </a:rPr>
              <a:t>For this analysis, respondents’ own definitions are used</a:t>
            </a:r>
          </a:p>
          <a:p>
            <a:pPr marL="342900" indent="-342900">
              <a:buClr>
                <a:schemeClr val="accent6">
                  <a:lumMod val="75000"/>
                </a:schemeClr>
              </a:buClr>
              <a:buFont typeface="Wingdings" panose="05000000000000000000" pitchFamily="2" charset="2"/>
              <a:buChar char="v"/>
            </a:pPr>
            <a:endParaRPr lang="en-GB" sz="2400" dirty="0">
              <a:solidFill>
                <a:srgbClr val="002060"/>
              </a:solidFill>
            </a:endParaRPr>
          </a:p>
          <a:p>
            <a:pPr algn="just" fontAlgn="base">
              <a:buClr>
                <a:schemeClr val="accent6">
                  <a:lumMod val="75000"/>
                </a:schemeClr>
              </a:buClr>
            </a:pPr>
            <a:r>
              <a:rPr lang="en-GB" sz="1800" i="1" baseline="30000" dirty="0">
                <a:solidFill>
                  <a:srgbClr val="002060"/>
                </a:solidFill>
                <a:effectLst/>
                <a:latin typeface="Calibri" panose="020F0502020204030204" pitchFamily="34" charset="0"/>
                <a:ea typeface="Times New Roman" panose="02020603050405020304" pitchFamily="18" charset="0"/>
              </a:rPr>
              <a:t>1 </a:t>
            </a:r>
            <a:r>
              <a:rPr lang="en-GB" sz="1800" i="1" dirty="0">
                <a:solidFill>
                  <a:srgbClr val="002060"/>
                </a:solidFill>
                <a:effectLst/>
                <a:latin typeface="Calibri" panose="020F0502020204030204" pitchFamily="34" charset="0"/>
                <a:ea typeface="Times New Roman" panose="02020603050405020304" pitchFamily="18" charset="0"/>
              </a:rPr>
              <a:t>Values and beliefs are two important concepts that govern our </a:t>
            </a:r>
            <a:r>
              <a:rPr lang="en-GB" sz="1800" i="1" dirty="0" err="1">
                <a:solidFill>
                  <a:srgbClr val="002060"/>
                </a:solidFill>
                <a:effectLst/>
                <a:latin typeface="Calibri" panose="020F0502020204030204" pitchFamily="34" charset="0"/>
                <a:ea typeface="Times New Roman" panose="02020603050405020304" pitchFamily="18" charset="0"/>
              </a:rPr>
              <a:t>behavior</a:t>
            </a:r>
            <a:r>
              <a:rPr lang="en-GB" sz="1800" i="1" dirty="0">
                <a:solidFill>
                  <a:srgbClr val="002060"/>
                </a:solidFill>
                <a:effectLst/>
                <a:latin typeface="Calibri" panose="020F0502020204030204" pitchFamily="34" charset="0"/>
                <a:ea typeface="Times New Roman" panose="02020603050405020304" pitchFamily="18" charset="0"/>
              </a:rPr>
              <a:t> and attitudes. Values and beliefs are interrelated since they collectively affect our attitudes, perceptions, personality, character and behaviour. The </a:t>
            </a:r>
            <a:r>
              <a:rPr lang="en-GB" sz="1800" b="1" i="1" dirty="0">
                <a:solidFill>
                  <a:srgbClr val="002060"/>
                </a:solidFill>
                <a:effectLst/>
                <a:latin typeface="Calibri" panose="020F0502020204030204" pitchFamily="34" charset="0"/>
                <a:ea typeface="Times New Roman" panose="02020603050405020304" pitchFamily="18" charset="0"/>
              </a:rPr>
              <a:t>main difference</a:t>
            </a:r>
            <a:r>
              <a:rPr lang="en-GB" sz="1800" i="1" dirty="0">
                <a:solidFill>
                  <a:srgbClr val="002060"/>
                </a:solidFill>
                <a:effectLst/>
                <a:latin typeface="Calibri" panose="020F0502020204030204" pitchFamily="34" charset="0"/>
                <a:ea typeface="Times New Roman" panose="02020603050405020304" pitchFamily="18" charset="0"/>
              </a:rPr>
              <a:t> between values and beliefs is that </a:t>
            </a:r>
            <a:r>
              <a:rPr lang="en-GB" sz="1800" b="1" i="1" dirty="0">
                <a:solidFill>
                  <a:srgbClr val="002060"/>
                </a:solidFill>
                <a:effectLst/>
                <a:latin typeface="Calibri" panose="020F0502020204030204" pitchFamily="34" charset="0"/>
                <a:ea typeface="Times New Roman" panose="02020603050405020304" pitchFamily="18" charset="0"/>
              </a:rPr>
              <a:t>values are principles, ideals or standards of </a:t>
            </a:r>
            <a:r>
              <a:rPr lang="en-GB" sz="1800" b="1" i="1" dirty="0" err="1">
                <a:solidFill>
                  <a:srgbClr val="002060"/>
                </a:solidFill>
                <a:effectLst/>
                <a:latin typeface="Calibri" panose="020F0502020204030204" pitchFamily="34" charset="0"/>
                <a:ea typeface="Times New Roman" panose="02020603050405020304" pitchFamily="18" charset="0"/>
              </a:rPr>
              <a:t>behavior</a:t>
            </a:r>
            <a:r>
              <a:rPr lang="en-GB" sz="1800" b="1" i="1" dirty="0">
                <a:solidFill>
                  <a:srgbClr val="002060"/>
                </a:solidFill>
                <a:effectLst/>
                <a:latin typeface="Calibri" panose="020F0502020204030204" pitchFamily="34" charset="0"/>
                <a:ea typeface="Times New Roman" panose="02020603050405020304" pitchFamily="18" charset="0"/>
              </a:rPr>
              <a:t> while beliefs are convictions that we generally accept to be true.</a:t>
            </a:r>
            <a:r>
              <a:rPr lang="en-GB" sz="1800" i="1" dirty="0">
                <a:solidFill>
                  <a:srgbClr val="002060"/>
                </a:solidFill>
                <a:effectLst/>
                <a:latin typeface="Calibri" panose="020F0502020204030204" pitchFamily="34" charset="0"/>
                <a:ea typeface="Times New Roman" panose="02020603050405020304" pitchFamily="18" charset="0"/>
              </a:rPr>
              <a:t> It is these ingrained beliefs that influence our values, attitudes, and </a:t>
            </a:r>
            <a:r>
              <a:rPr lang="en-GB" sz="1800" i="1" dirty="0" err="1">
                <a:solidFill>
                  <a:srgbClr val="002060"/>
                </a:solidFill>
                <a:effectLst/>
                <a:latin typeface="Calibri" panose="020F0502020204030204" pitchFamily="34" charset="0"/>
                <a:ea typeface="Times New Roman" panose="02020603050405020304" pitchFamily="18" charset="0"/>
              </a:rPr>
              <a:t>behavior</a:t>
            </a:r>
            <a:r>
              <a:rPr lang="en-GB" sz="1800" i="1" dirty="0">
                <a:solidFill>
                  <a:srgbClr val="002060"/>
                </a:solidFill>
                <a:effectLst/>
                <a:latin typeface="Calibri" panose="020F0502020204030204" pitchFamily="34" charset="0"/>
                <a:ea typeface="Times New Roman" panose="02020603050405020304" pitchFamily="18" charset="0"/>
              </a:rPr>
              <a:t>.</a:t>
            </a:r>
          </a:p>
          <a:p>
            <a:pPr>
              <a:buClr>
                <a:schemeClr val="accent6">
                  <a:lumMod val="75000"/>
                </a:schemeClr>
              </a:buClr>
            </a:pPr>
            <a:r>
              <a:rPr lang="en-GB" sz="1800" i="1" dirty="0">
                <a:solidFill>
                  <a:srgbClr val="002060"/>
                </a:solidFill>
                <a:effectLst/>
                <a:latin typeface="Calibri" panose="020F0502020204030204" pitchFamily="34" charset="0"/>
                <a:ea typeface="Times New Roman" panose="02020603050405020304" pitchFamily="18" charset="0"/>
              </a:rPr>
              <a:t>     https://pediaa.com/difference-between-values-and-beliefs/</a:t>
            </a:r>
            <a:endParaRPr lang="en-GB" sz="2400" i="1" dirty="0">
              <a:solidFill>
                <a:srgbClr val="002060"/>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72730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22EE3-71E3-4A27-2691-18D75EB04BE5}"/>
              </a:ext>
            </a:extLst>
          </p:cNvPr>
          <p:cNvSpPr>
            <a:spLocks noGrp="1"/>
          </p:cNvSpPr>
          <p:nvPr>
            <p:ph type="title"/>
          </p:nvPr>
        </p:nvSpPr>
        <p:spPr>
          <a:xfrm>
            <a:off x="838200" y="275479"/>
            <a:ext cx="10515600" cy="970616"/>
          </a:xfrm>
        </p:spPr>
        <p:txBody>
          <a:bodyPr/>
          <a:lstStyle/>
          <a:p>
            <a:pPr algn="ctr"/>
            <a:r>
              <a:rPr lang="en-GB" b="1" dirty="0">
                <a:solidFill>
                  <a:srgbClr val="002060"/>
                </a:solidFill>
              </a:rPr>
              <a:t>BELIEFS</a:t>
            </a:r>
          </a:p>
        </p:txBody>
      </p:sp>
      <p:sp>
        <p:nvSpPr>
          <p:cNvPr id="4" name="TextBox 3">
            <a:extLst>
              <a:ext uri="{FF2B5EF4-FFF2-40B4-BE49-F238E27FC236}">
                <a16:creationId xmlns:a16="http://schemas.microsoft.com/office/drawing/2014/main" id="{23D7A2BF-B6E5-C5D4-9B92-9359BA0263FE}"/>
              </a:ext>
            </a:extLst>
          </p:cNvPr>
          <p:cNvSpPr txBox="1"/>
          <p:nvPr/>
        </p:nvSpPr>
        <p:spPr>
          <a:xfrm>
            <a:off x="466165" y="960655"/>
            <a:ext cx="5459506" cy="5915274"/>
          </a:xfrm>
          <a:prstGeom prst="rect">
            <a:avLst/>
          </a:prstGeom>
          <a:noFill/>
        </p:spPr>
        <p:txBody>
          <a:bodyPr wrap="square">
            <a:spAutoFit/>
          </a:bodyPr>
          <a:lstStyle/>
          <a:p>
            <a:pPr>
              <a:lnSpc>
                <a:spcPct val="107000"/>
              </a:lnSpc>
              <a:spcAft>
                <a:spcPts val="800"/>
              </a:spcAft>
            </a:pPr>
            <a:r>
              <a:rPr lang="en-GB"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General</a:t>
            </a:r>
          </a:p>
          <a:p>
            <a:pPr>
              <a:lnSpc>
                <a:spcPct val="107000"/>
              </a:lnSpc>
              <a:spcAft>
                <a:spcPts val="800"/>
              </a:spcAft>
            </a:pPr>
            <a:r>
              <a:rPr lang="en-GB" b="1" i="1" dirty="0">
                <a:solidFill>
                  <a:srgbClr val="002060"/>
                </a:solidFill>
                <a:latin typeface="Calibri" panose="020F0502020204030204" pitchFamily="34" charset="0"/>
                <a:ea typeface="Calibri" panose="020F0502020204030204" pitchFamily="34" charset="0"/>
                <a:cs typeface="Arial" panose="020B0604020202020204" pitchFamily="34" charset="0"/>
              </a:rPr>
              <a:t>Life/planet</a:t>
            </a:r>
            <a:endParaRPr lang="en-GB" i="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Live a life that is mindful of our adverse effects on the world and seek to minimise these effect</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Protect and nurture the natural world</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It is not too late to address climate change but time is pressing</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If we act now, we can secure better future for future generations</a:t>
            </a:r>
          </a:p>
          <a:p>
            <a:pPr lvl="0">
              <a:lnSpc>
                <a:spcPct val="107000"/>
              </a:lnSpc>
              <a:buClr>
                <a:schemeClr val="accent6">
                  <a:lumMod val="75000"/>
                </a:schemeClr>
              </a:buClr>
            </a:pPr>
            <a:r>
              <a:rPr lang="en-GB" b="1" i="1" dirty="0">
                <a:solidFill>
                  <a:srgbClr val="002060"/>
                </a:solidFill>
                <a:latin typeface="Calibri" panose="020F0502020204030204" pitchFamily="34" charset="0"/>
                <a:ea typeface="Calibri" panose="020F0502020204030204" pitchFamily="34" charset="0"/>
                <a:cs typeface="Arial" panose="020B0604020202020204" pitchFamily="34" charset="0"/>
              </a:rPr>
              <a:t>Personal beliefs</a:t>
            </a:r>
          </a:p>
          <a:p>
            <a:pPr marL="285750" indent="-285750">
              <a:lnSpc>
                <a:spcPct val="107000"/>
              </a:lnSpc>
              <a:buClr>
                <a:schemeClr val="accent6">
                  <a:lumMod val="75000"/>
                </a:schemeClr>
              </a:buClr>
              <a:buFont typeface="Wingdings" panose="05000000000000000000" pitchFamily="2" charset="2"/>
              <a:buChar char="v"/>
            </a:pPr>
            <a:r>
              <a:rPr lang="en-GB" dirty="0">
                <a:solidFill>
                  <a:srgbClr val="002060"/>
                </a:solidFill>
                <a:latin typeface="Calibri" panose="020F0502020204030204" pitchFamily="34" charset="0"/>
                <a:ea typeface="Calibri" panose="020F0502020204030204" pitchFamily="34" charset="0"/>
                <a:cs typeface="Arial" panose="020B0604020202020204" pitchFamily="34" charset="0"/>
              </a:rPr>
              <a:t>Work is worthwhile</a:t>
            </a:r>
          </a:p>
          <a:p>
            <a:pPr lvl="0">
              <a:lnSpc>
                <a:spcPct val="107000"/>
              </a:lnSpc>
              <a:buClr>
                <a:schemeClr val="accent6">
                  <a:lumMod val="75000"/>
                </a:schemeClr>
              </a:buClr>
            </a:pPr>
            <a:r>
              <a:rPr lang="en-GB" b="1" i="1" dirty="0">
                <a:solidFill>
                  <a:srgbClr val="002060"/>
                </a:solidFill>
                <a:effectLst/>
                <a:latin typeface="Calibri" panose="020F0502020204030204" pitchFamily="34" charset="0"/>
                <a:ea typeface="Calibri" panose="020F0502020204030204" pitchFamily="34" charset="0"/>
                <a:cs typeface="Arial" panose="020B0604020202020204" pitchFamily="34" charset="0"/>
              </a:rPr>
              <a:t>Collaboration</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It is easy to change your beliefs to those you are working with if you respect those people</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Belief in collaboration and the ability of small groups to effect change</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Positive change can be achieved through collective action</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Personal potential to influence others</a:t>
            </a:r>
          </a:p>
        </p:txBody>
      </p:sp>
      <p:sp>
        <p:nvSpPr>
          <p:cNvPr id="6" name="TextBox 5">
            <a:extLst>
              <a:ext uri="{FF2B5EF4-FFF2-40B4-BE49-F238E27FC236}">
                <a16:creationId xmlns:a16="http://schemas.microsoft.com/office/drawing/2014/main" id="{976E4F38-8F9B-C9BF-149A-379BF7D3BC75}"/>
              </a:ext>
            </a:extLst>
          </p:cNvPr>
          <p:cNvSpPr txBox="1"/>
          <p:nvPr/>
        </p:nvSpPr>
        <p:spPr>
          <a:xfrm>
            <a:off x="6943725" y="1121072"/>
            <a:ext cx="4701988" cy="1959960"/>
          </a:xfrm>
          <a:prstGeom prst="rect">
            <a:avLst/>
          </a:prstGeom>
          <a:noFill/>
        </p:spPr>
        <p:txBody>
          <a:bodyPr wrap="square">
            <a:spAutoFit/>
          </a:bodyPr>
          <a:lstStyle/>
          <a:p>
            <a:pPr>
              <a:lnSpc>
                <a:spcPct val="107000"/>
              </a:lnSpc>
              <a:spcAft>
                <a:spcPts val="800"/>
              </a:spcAft>
            </a:pPr>
            <a:r>
              <a:rPr lang="en-GB" sz="18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Project-related</a:t>
            </a:r>
            <a:endParaRPr lang="en-GB" sz="18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Faith in the topic/SDG</a:t>
            </a:r>
          </a:p>
          <a:p>
            <a:pPr marL="342900" lvl="0" indent="-342900">
              <a:lnSpc>
                <a:spcPct val="107000"/>
              </a:lnSpc>
              <a:buClr>
                <a:schemeClr val="accent6">
                  <a:lumMod val="75000"/>
                </a:schemeClr>
              </a:buClr>
              <a:buFont typeface="Wingdings" panose="05000000000000000000" pitchFamily="2" charset="2"/>
              <a:buChar char="v"/>
            </a:pPr>
            <a:r>
              <a:rPr lang="en-GB"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It will make a difference (personally/locally/globally)</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18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It is easier to work with people who share similar beliefs</a:t>
            </a:r>
          </a:p>
        </p:txBody>
      </p:sp>
    </p:spTree>
    <p:extLst>
      <p:ext uri="{BB962C8B-B14F-4D97-AF65-F5344CB8AC3E}">
        <p14:creationId xmlns:p14="http://schemas.microsoft.com/office/powerpoint/2010/main" val="407252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29951-615B-0A7A-3A07-46332AD8D30F}"/>
              </a:ext>
            </a:extLst>
          </p:cNvPr>
          <p:cNvSpPr>
            <a:spLocks noGrp="1"/>
          </p:cNvSpPr>
          <p:nvPr>
            <p:ph type="title"/>
          </p:nvPr>
        </p:nvSpPr>
        <p:spPr>
          <a:xfrm>
            <a:off x="838200" y="248585"/>
            <a:ext cx="10515600" cy="764428"/>
          </a:xfrm>
        </p:spPr>
        <p:txBody>
          <a:bodyPr/>
          <a:lstStyle/>
          <a:p>
            <a:pPr algn="ctr"/>
            <a:r>
              <a:rPr lang="en-GB" b="1" dirty="0">
                <a:solidFill>
                  <a:srgbClr val="002060"/>
                </a:solidFill>
              </a:rPr>
              <a:t>VALUES</a:t>
            </a:r>
          </a:p>
        </p:txBody>
      </p:sp>
      <p:sp>
        <p:nvSpPr>
          <p:cNvPr id="4" name="TextBox 3">
            <a:extLst>
              <a:ext uri="{FF2B5EF4-FFF2-40B4-BE49-F238E27FC236}">
                <a16:creationId xmlns:a16="http://schemas.microsoft.com/office/drawing/2014/main" id="{6B81E51B-9466-5D87-0CAB-53692B499D4A}"/>
              </a:ext>
            </a:extLst>
          </p:cNvPr>
          <p:cNvSpPr txBox="1"/>
          <p:nvPr/>
        </p:nvSpPr>
        <p:spPr>
          <a:xfrm>
            <a:off x="313766" y="1013013"/>
            <a:ext cx="5889812" cy="5530488"/>
          </a:xfrm>
          <a:prstGeom prst="rect">
            <a:avLst/>
          </a:prstGeom>
          <a:noFill/>
        </p:spPr>
        <p:txBody>
          <a:bodyPr wrap="square">
            <a:spAutoFit/>
          </a:bodyPr>
          <a:lstStyle/>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Respect difference</a:t>
            </a:r>
            <a:endPar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Value everyone’s voice and different contribution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Respect different values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Value individual rights and equality of opportunity</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Social justice and equity</a:t>
            </a:r>
          </a:p>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Generations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Positive self-worth as an older woman</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Usefulness of older generations in multi-generational families</a:t>
            </a:r>
          </a:p>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Teams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Process of working as a team demonstrates care for each other</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Trust in team members </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We can be easily infected by other people’s values when working collaboratively</a:t>
            </a:r>
          </a:p>
        </p:txBody>
      </p:sp>
      <p:sp>
        <p:nvSpPr>
          <p:cNvPr id="6" name="TextBox 5">
            <a:extLst>
              <a:ext uri="{FF2B5EF4-FFF2-40B4-BE49-F238E27FC236}">
                <a16:creationId xmlns:a16="http://schemas.microsoft.com/office/drawing/2014/main" id="{0FB758F3-EB82-E244-ED9C-679CEB51FB07}"/>
              </a:ext>
            </a:extLst>
          </p:cNvPr>
          <p:cNvSpPr txBox="1"/>
          <p:nvPr/>
        </p:nvSpPr>
        <p:spPr>
          <a:xfrm>
            <a:off x="6544235" y="535938"/>
            <a:ext cx="5513295" cy="5724259"/>
          </a:xfrm>
          <a:prstGeom prst="rect">
            <a:avLst/>
          </a:prstGeom>
          <a:noFill/>
        </p:spPr>
        <p:txBody>
          <a:bodyPr wrap="square">
            <a:spAutoFit/>
          </a:bodyPr>
          <a:lstStyle/>
          <a:p>
            <a:pPr lvl="0">
              <a:lnSpc>
                <a:spcPct val="107000"/>
              </a:lnSpc>
              <a:spcAft>
                <a:spcPts val="800"/>
              </a:spcAft>
            </a:pPr>
            <a:endParaRPr lang="en-GB" sz="18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Specific themes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Promote a cause/concern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May relate to the environment, community or other living things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Value the planet </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Worth of humans co-habiting in symbiosis with nature/plants/other animals</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The value of the </a:t>
            </a:r>
            <a:r>
              <a:rPr lang="en-GB" sz="2000">
                <a:solidFill>
                  <a:srgbClr val="002060"/>
                </a:solidFill>
                <a:effectLst/>
                <a:latin typeface="Calibri" panose="020F0502020204030204" pitchFamily="34" charset="0"/>
                <a:ea typeface="Calibri" panose="020F0502020204030204" pitchFamily="34" charset="0"/>
                <a:cs typeface="Arial" panose="020B0604020202020204" pitchFamily="34" charset="0"/>
              </a:rPr>
              <a:t>SDGs at </a:t>
            </a: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all levels (personal, local, global)</a:t>
            </a:r>
          </a:p>
          <a:p>
            <a:pPr marL="228600">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Personal qualities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As I committed to something I cared about and worked on it, my values deepened together with my motivation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Compassion</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Vulnerability</a:t>
            </a:r>
          </a:p>
        </p:txBody>
      </p:sp>
    </p:spTree>
    <p:extLst>
      <p:ext uri="{BB962C8B-B14F-4D97-AF65-F5344CB8AC3E}">
        <p14:creationId xmlns:p14="http://schemas.microsoft.com/office/powerpoint/2010/main" val="7259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7" end="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
                                            <p:txEl>
                                              <p:pRg st="8" end="8"/>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761C9-E393-D705-3B62-DD86AEB4BB45}"/>
              </a:ext>
            </a:extLst>
          </p:cNvPr>
          <p:cNvSpPr>
            <a:spLocks noGrp="1"/>
          </p:cNvSpPr>
          <p:nvPr>
            <p:ph type="title"/>
          </p:nvPr>
        </p:nvSpPr>
        <p:spPr>
          <a:xfrm>
            <a:off x="838200" y="132043"/>
            <a:ext cx="10515600" cy="889933"/>
          </a:xfrm>
        </p:spPr>
        <p:txBody>
          <a:bodyPr/>
          <a:lstStyle/>
          <a:p>
            <a:pPr algn="ctr"/>
            <a:r>
              <a:rPr lang="en-GB" b="1" dirty="0">
                <a:solidFill>
                  <a:srgbClr val="002060"/>
                </a:solidFill>
              </a:rPr>
              <a:t>ATTITUDES</a:t>
            </a:r>
          </a:p>
        </p:txBody>
      </p:sp>
      <p:sp>
        <p:nvSpPr>
          <p:cNvPr id="4" name="TextBox 3">
            <a:extLst>
              <a:ext uri="{FF2B5EF4-FFF2-40B4-BE49-F238E27FC236}">
                <a16:creationId xmlns:a16="http://schemas.microsoft.com/office/drawing/2014/main" id="{27051E9F-4FF4-0E4E-C70B-51D88CCE9E74}"/>
              </a:ext>
            </a:extLst>
          </p:cNvPr>
          <p:cNvSpPr txBox="1"/>
          <p:nvPr/>
        </p:nvSpPr>
        <p:spPr>
          <a:xfrm>
            <a:off x="286869" y="1436599"/>
            <a:ext cx="5683625" cy="3576107"/>
          </a:xfrm>
          <a:prstGeom prst="rect">
            <a:avLst/>
          </a:prstGeom>
          <a:noFill/>
        </p:spPr>
        <p:txBody>
          <a:bodyPr wrap="square">
            <a:spAutoFit/>
          </a:bodyPr>
          <a:lstStyle/>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Motivation     </a:t>
            </a:r>
            <a:endPar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Determination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Commitment to the project</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Perseverance</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What we care about and willingness to act</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Positivity, growth mindset, seeing challenges as opportunities</a:t>
            </a:r>
          </a:p>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Problem solving</a:t>
            </a:r>
            <a:endPar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Desire to solve problem </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Motivation to achieve objective</a:t>
            </a:r>
          </a:p>
        </p:txBody>
      </p:sp>
      <p:sp>
        <p:nvSpPr>
          <p:cNvPr id="6" name="TextBox 5">
            <a:extLst>
              <a:ext uri="{FF2B5EF4-FFF2-40B4-BE49-F238E27FC236}">
                <a16:creationId xmlns:a16="http://schemas.microsoft.com/office/drawing/2014/main" id="{D5E98549-E6D4-F4A9-3730-FCAA542B3490}"/>
              </a:ext>
            </a:extLst>
          </p:cNvPr>
          <p:cNvSpPr txBox="1"/>
          <p:nvPr/>
        </p:nvSpPr>
        <p:spPr>
          <a:xfrm>
            <a:off x="6096000" y="1436599"/>
            <a:ext cx="5683625" cy="3905428"/>
          </a:xfrm>
          <a:prstGeom prst="rect">
            <a:avLst/>
          </a:prstGeom>
          <a:noFill/>
        </p:spPr>
        <p:txBody>
          <a:bodyPr wrap="square">
            <a:spAutoFit/>
          </a:bodyPr>
          <a:lstStyle/>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Collaboration – respect, openness, </a:t>
            </a:r>
            <a:endPar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Good collaboration is a continual source of energy and motivation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Empathy towards group members </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Respect different skills and knowledge of other members, everyone is doing their best and has the best intentions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Not focused only on outcome but on collaborative journey</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Openness, willingness to learn and possibly change behaviours</a:t>
            </a:r>
          </a:p>
        </p:txBody>
      </p:sp>
    </p:spTree>
    <p:extLst>
      <p:ext uri="{BB962C8B-B14F-4D97-AF65-F5344CB8AC3E}">
        <p14:creationId xmlns:p14="http://schemas.microsoft.com/office/powerpoint/2010/main" val="164951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AD51C-001E-0607-F602-8F601A4D4D4B}"/>
              </a:ext>
            </a:extLst>
          </p:cNvPr>
          <p:cNvSpPr>
            <a:spLocks noGrp="1"/>
          </p:cNvSpPr>
          <p:nvPr>
            <p:ph type="title"/>
          </p:nvPr>
        </p:nvSpPr>
        <p:spPr>
          <a:xfrm>
            <a:off x="838200" y="105148"/>
            <a:ext cx="10515600" cy="907863"/>
          </a:xfrm>
        </p:spPr>
        <p:txBody>
          <a:bodyPr/>
          <a:lstStyle/>
          <a:p>
            <a:pPr algn="ctr"/>
            <a:r>
              <a:rPr lang="en-GB" b="1" dirty="0">
                <a:solidFill>
                  <a:srgbClr val="002060"/>
                </a:solidFill>
              </a:rPr>
              <a:t>KNOWLEDGE</a:t>
            </a:r>
          </a:p>
        </p:txBody>
      </p:sp>
      <p:sp>
        <p:nvSpPr>
          <p:cNvPr id="4" name="TextBox 3">
            <a:extLst>
              <a:ext uri="{FF2B5EF4-FFF2-40B4-BE49-F238E27FC236}">
                <a16:creationId xmlns:a16="http://schemas.microsoft.com/office/drawing/2014/main" id="{C2BBE5CE-860D-7D43-282C-1115FED6CAAB}"/>
              </a:ext>
            </a:extLst>
          </p:cNvPr>
          <p:cNvSpPr txBox="1"/>
          <p:nvPr/>
        </p:nvSpPr>
        <p:spPr>
          <a:xfrm>
            <a:off x="1268505" y="1300536"/>
            <a:ext cx="9654989" cy="4666662"/>
          </a:xfrm>
          <a:prstGeom prst="rect">
            <a:avLst/>
          </a:prstGeom>
          <a:noFill/>
        </p:spPr>
        <p:txBody>
          <a:bodyPr wrap="square">
            <a:spAutoFit/>
          </a:bodyPr>
          <a:lstStyle/>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General</a:t>
            </a:r>
            <a:endPar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Subject specific, but each participant will have their own, contributing to a greater body</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How groups work well -danger of groupthink, awareness of norming/storming (Tuckman: 1965)</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Some understanding of the use of social media e.g. e-mail, texting, WhatsApp, Zoom, and internet browsers</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Some understanding of trustworthy sources of information</a:t>
            </a:r>
          </a:p>
          <a:p>
            <a:pPr>
              <a:lnSpc>
                <a:spcPct val="107000"/>
              </a:lnSpc>
              <a:spcAft>
                <a:spcPts val="800"/>
              </a:spcAft>
            </a:pPr>
            <a:r>
              <a:rPr lang="en-GB" sz="2000"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Project-related</a:t>
            </a:r>
            <a:endPar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Willingness not knowledge that is important</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Past experience built on experience and accumulated knowledge from previous work in the area</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Some existing awareness/understanding of what the UN Sustainable Development Goals mean</a:t>
            </a:r>
          </a:p>
        </p:txBody>
      </p:sp>
    </p:spTree>
    <p:extLst>
      <p:ext uri="{BB962C8B-B14F-4D97-AF65-F5344CB8AC3E}">
        <p14:creationId xmlns:p14="http://schemas.microsoft.com/office/powerpoint/2010/main" val="276699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EFC1-CDF1-1338-6BA1-179CD3814CA6}"/>
              </a:ext>
            </a:extLst>
          </p:cNvPr>
          <p:cNvSpPr>
            <a:spLocks noGrp="1"/>
          </p:cNvSpPr>
          <p:nvPr>
            <p:ph type="title"/>
          </p:nvPr>
        </p:nvSpPr>
        <p:spPr>
          <a:xfrm>
            <a:off x="838200" y="365126"/>
            <a:ext cx="10515600" cy="925793"/>
          </a:xfrm>
        </p:spPr>
        <p:txBody>
          <a:bodyPr/>
          <a:lstStyle/>
          <a:p>
            <a:pPr algn="ctr"/>
            <a:r>
              <a:rPr lang="en-GB" b="1" dirty="0">
                <a:solidFill>
                  <a:srgbClr val="002060"/>
                </a:solidFill>
              </a:rPr>
              <a:t>ABILITY/SKILLS</a:t>
            </a:r>
          </a:p>
        </p:txBody>
      </p:sp>
      <p:sp>
        <p:nvSpPr>
          <p:cNvPr id="4" name="TextBox 3">
            <a:extLst>
              <a:ext uri="{FF2B5EF4-FFF2-40B4-BE49-F238E27FC236}">
                <a16:creationId xmlns:a16="http://schemas.microsoft.com/office/drawing/2014/main" id="{45127424-0B00-DD2A-6C42-B480180C3359}"/>
              </a:ext>
            </a:extLst>
          </p:cNvPr>
          <p:cNvSpPr txBox="1"/>
          <p:nvPr/>
        </p:nvSpPr>
        <p:spPr>
          <a:xfrm>
            <a:off x="1595717" y="1662470"/>
            <a:ext cx="9179859" cy="4206986"/>
          </a:xfrm>
          <a:prstGeom prst="rect">
            <a:avLst/>
          </a:prstGeom>
          <a:noFill/>
        </p:spPr>
        <p:txBody>
          <a:bodyPr wrap="square">
            <a:spAutoFit/>
          </a:bodyPr>
          <a:lstStyle/>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Communication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Social skills</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Ability to use social media</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Embracing new ideas</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Power of the collective:</a:t>
            </a:r>
          </a:p>
          <a:p>
            <a:pPr>
              <a:lnSpc>
                <a:spcPct val="107000"/>
              </a:lnSpc>
              <a:spcAft>
                <a:spcPts val="800"/>
              </a:spcAft>
            </a:pPr>
            <a:r>
              <a:rPr lang="en-GB" i="1" dirty="0">
                <a:solidFill>
                  <a:srgbClr val="002060"/>
                </a:solidFill>
                <a:effectLst/>
                <a:latin typeface="Calibri" panose="020F0502020204030204" pitchFamily="34" charset="0"/>
                <a:ea typeface="Calibri" panose="020F0502020204030204" pitchFamily="34" charset="0"/>
                <a:cs typeface="Arial" panose="020B0604020202020204" pitchFamily="34" charset="0"/>
              </a:rPr>
              <a:t>Everyone has a unique package of skills but the strength of a group that is collaborating is that knowledge and skills are pooled</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Organisation</a:t>
            </a:r>
          </a:p>
          <a:p>
            <a:pPr marL="342900" lvl="0" indent="-342900">
              <a:lnSpc>
                <a:spcPct val="107000"/>
              </a:lnSpc>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Adaptability reflection and adaptation if necessary as project stalls or develops</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sz="2000" dirty="0">
                <a:solidFill>
                  <a:srgbClr val="002060"/>
                </a:solidFill>
                <a:effectLst/>
                <a:latin typeface="Calibri" panose="020F0502020204030204" pitchFamily="34" charset="0"/>
                <a:ea typeface="Calibri" panose="020F0502020204030204" pitchFamily="34" charset="0"/>
                <a:cs typeface="Arial" panose="020B0604020202020204" pitchFamily="34" charset="0"/>
              </a:rPr>
              <a:t>Leadership:</a:t>
            </a:r>
          </a:p>
          <a:p>
            <a:pPr>
              <a:lnSpc>
                <a:spcPct val="107000"/>
              </a:lnSpc>
              <a:spcAft>
                <a:spcPts val="800"/>
              </a:spcAft>
            </a:pPr>
            <a:r>
              <a:rPr lang="en-GB" i="1" dirty="0">
                <a:solidFill>
                  <a:srgbClr val="002060"/>
                </a:solidFill>
                <a:effectLst/>
                <a:latin typeface="Calibri" panose="020F0502020204030204" pitchFamily="34" charset="0"/>
                <a:ea typeface="Calibri" panose="020F0502020204030204" pitchFamily="34" charset="0"/>
                <a:cs typeface="Arial" panose="020B0604020202020204" pitchFamily="34" charset="0"/>
              </a:rPr>
              <a:t>Capacity for empathy. Build on individual strengths. Help to make people feel positive and valued for their contribution. Reframe failure or setback into something positive. Being flexible, agile</a:t>
            </a:r>
          </a:p>
        </p:txBody>
      </p:sp>
    </p:spTree>
    <p:extLst>
      <p:ext uri="{BB962C8B-B14F-4D97-AF65-F5344CB8AC3E}">
        <p14:creationId xmlns:p14="http://schemas.microsoft.com/office/powerpoint/2010/main" val="338592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DAF8-C6A5-BA4C-F5A5-AA62BA3C4D50}"/>
              </a:ext>
            </a:extLst>
          </p:cNvPr>
          <p:cNvSpPr>
            <a:spLocks noGrp="1"/>
          </p:cNvSpPr>
          <p:nvPr>
            <p:ph type="title"/>
          </p:nvPr>
        </p:nvSpPr>
        <p:spPr>
          <a:xfrm>
            <a:off x="838200" y="0"/>
            <a:ext cx="10515600" cy="818216"/>
          </a:xfrm>
        </p:spPr>
        <p:txBody>
          <a:bodyPr/>
          <a:lstStyle/>
          <a:p>
            <a:pPr algn="ctr"/>
            <a:r>
              <a:rPr lang="en-GB" b="1" dirty="0">
                <a:solidFill>
                  <a:srgbClr val="002060"/>
                </a:solidFill>
              </a:rPr>
              <a:t>OTHER QUALITIES</a:t>
            </a:r>
          </a:p>
        </p:txBody>
      </p:sp>
      <p:sp>
        <p:nvSpPr>
          <p:cNvPr id="4" name="TextBox 3">
            <a:extLst>
              <a:ext uri="{FF2B5EF4-FFF2-40B4-BE49-F238E27FC236}">
                <a16:creationId xmlns:a16="http://schemas.microsoft.com/office/drawing/2014/main" id="{D7FFF07F-7EE5-8B0A-2E98-A207E1516578}"/>
              </a:ext>
            </a:extLst>
          </p:cNvPr>
          <p:cNvSpPr txBox="1"/>
          <p:nvPr/>
        </p:nvSpPr>
        <p:spPr>
          <a:xfrm>
            <a:off x="504825" y="995643"/>
            <a:ext cx="11430000" cy="5140190"/>
          </a:xfrm>
          <a:prstGeom prst="rect">
            <a:avLst/>
          </a:prstGeom>
          <a:noFill/>
        </p:spPr>
        <p:txBody>
          <a:bodyPr wrap="square">
            <a:spAutoFit/>
          </a:bodyPr>
          <a:lstStyle/>
          <a:p>
            <a:pPr lvl="0">
              <a:lnSpc>
                <a:spcPct val="107000"/>
              </a:lnSpc>
              <a:spcAft>
                <a:spcPts val="800"/>
              </a:spcAft>
            </a:pPr>
            <a:r>
              <a:rPr lang="en-GB"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Creativity</a:t>
            </a:r>
            <a:r>
              <a:rPr lang="en-GB"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p>
          <a:p>
            <a:pPr marL="342900" indent="-342900">
              <a:lnSpc>
                <a:spcPct val="107000"/>
              </a:lnSpc>
              <a:spcAft>
                <a:spcPts val="800"/>
              </a:spcAft>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Thinking on our feet</a:t>
            </a:r>
          </a:p>
          <a:p>
            <a:pPr marL="342900" indent="-342900">
              <a:lnSpc>
                <a:spcPct val="107000"/>
              </a:lnSpc>
              <a:spcAft>
                <a:spcPts val="800"/>
              </a:spcAft>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Anticipating problems, being ready to deal with them, embracing those problems as part of the process</a:t>
            </a:r>
          </a:p>
          <a:p>
            <a:pPr marL="342900" indent="-342900">
              <a:lnSpc>
                <a:spcPct val="107000"/>
              </a:lnSpc>
              <a:spcAft>
                <a:spcPts val="800"/>
              </a:spcAft>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It happens as a group of people interact, ideas emerge and then when things have to be done.. it’s a natural process</a:t>
            </a:r>
          </a:p>
          <a:p>
            <a:pPr lvl="0">
              <a:lnSpc>
                <a:spcPct val="107000"/>
              </a:lnSpc>
              <a:spcAft>
                <a:spcPts val="800"/>
              </a:spcAft>
            </a:pPr>
            <a:r>
              <a:rPr lang="en-GB"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Leadership</a:t>
            </a:r>
          </a:p>
          <a:p>
            <a:pPr marL="342900" indent="-342900">
              <a:lnSpc>
                <a:spcPct val="107000"/>
              </a:lnSpc>
              <a:spcAft>
                <a:spcPts val="800"/>
              </a:spcAft>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There always has to be a driving force but there also has to be a willingness to share the load, for people step forward to take a lead on particular matters</a:t>
            </a:r>
          </a:p>
          <a:p>
            <a:pPr lvl="0">
              <a:lnSpc>
                <a:spcPct val="107000"/>
              </a:lnSpc>
            </a:pPr>
            <a:r>
              <a:rPr lang="en-GB" b="1" dirty="0">
                <a:solidFill>
                  <a:srgbClr val="002060"/>
                </a:solidFill>
                <a:effectLst/>
                <a:latin typeface="Calibri" panose="020F0502020204030204" pitchFamily="34" charset="0"/>
                <a:ea typeface="Calibri" panose="020F0502020204030204" pitchFamily="34" charset="0"/>
                <a:cs typeface="Arial" panose="020B0604020202020204" pitchFamily="34" charset="0"/>
              </a:rPr>
              <a:t>Professionalism</a:t>
            </a:r>
            <a:r>
              <a:rPr lang="en-GB"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latin typeface="Calibri" panose="020F0502020204030204" pitchFamily="34" charset="0"/>
                <a:ea typeface="Calibri" panose="020F0502020204030204" pitchFamily="34" charset="0"/>
                <a:cs typeface="Arial" panose="020B0604020202020204" pitchFamily="34" charset="0"/>
              </a:rPr>
              <a:t>T</a:t>
            </a: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he end result of our project looked impressive and polished; this added to the team’s sense of achievement and was important in our context as the participants want to use this project in their future careers</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Friendship – a sense of unity, even across the small core team that ended up delivering the project, other members of our ALP had to trust me that what we are doing is not too onerous and is worthwhile</a:t>
            </a:r>
          </a:p>
          <a:p>
            <a:pPr marL="342900" lvl="0" indent="-342900">
              <a:lnSpc>
                <a:spcPct val="107000"/>
              </a:lnSpc>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Determination to achieve goals, resilience in face of obstacles e.g. non-response, perseverance, compassion to accept things may not happen immediately because life gets in the way but continuity is important.</a:t>
            </a:r>
          </a:p>
          <a:p>
            <a:pPr marL="342900" lvl="0" indent="-342900">
              <a:lnSpc>
                <a:spcPct val="107000"/>
              </a:lnSpc>
              <a:spcAft>
                <a:spcPts val="800"/>
              </a:spcAft>
              <a:buClr>
                <a:schemeClr val="accent6">
                  <a:lumMod val="75000"/>
                </a:schemeClr>
              </a:buClr>
              <a:buFont typeface="Wingdings" panose="05000000000000000000" pitchFamily="2" charset="2"/>
              <a:buChar char="v"/>
            </a:pPr>
            <a:r>
              <a:rPr lang="en-GB" dirty="0">
                <a:solidFill>
                  <a:srgbClr val="002060"/>
                </a:solidFill>
                <a:effectLst/>
                <a:latin typeface="Calibri" panose="020F0502020204030204" pitchFamily="34" charset="0"/>
                <a:ea typeface="Calibri" panose="020F0502020204030204" pitchFamily="34" charset="0"/>
                <a:cs typeface="Arial" panose="020B0604020202020204" pitchFamily="34" charset="0"/>
              </a:rPr>
              <a:t>Willingness to learn to fill gaps</a:t>
            </a:r>
          </a:p>
        </p:txBody>
      </p:sp>
    </p:spTree>
    <p:extLst>
      <p:ext uri="{BB962C8B-B14F-4D97-AF65-F5344CB8AC3E}">
        <p14:creationId xmlns:p14="http://schemas.microsoft.com/office/powerpoint/2010/main" val="2117116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1115</Words>
  <Application>Microsoft Office PowerPoint</Application>
  <PresentationFormat>Widescreen</PresentationFormat>
  <Paragraphs>126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Franklin Gothic Demi</vt:lpstr>
      <vt:lpstr>Wingdings</vt:lpstr>
      <vt:lpstr>Office Theme</vt:lpstr>
      <vt:lpstr>PRE-MEETING SURVEY</vt:lpstr>
      <vt:lpstr>CONTEXT</vt:lpstr>
      <vt:lpstr>RESPONSE</vt:lpstr>
      <vt:lpstr>BELIEFS</vt:lpstr>
      <vt:lpstr>VALUES</vt:lpstr>
      <vt:lpstr>ATTITUDES</vt:lpstr>
      <vt:lpstr>KNOWLEDGE</vt:lpstr>
      <vt:lpstr>ABILITY/SKILLS</vt:lpstr>
      <vt:lpstr>OTHER QUALITIES</vt:lpstr>
      <vt:lpstr>CONCLUDING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PRE-MEETING SURVEY</dc:title>
  <dc:creator>Yoga Nathan</dc:creator>
  <cp:lastModifiedBy>Yoga Nathan</cp:lastModifiedBy>
  <cp:revision>1</cp:revision>
  <dcterms:created xsi:type="dcterms:W3CDTF">2022-05-30T09:28:58Z</dcterms:created>
  <dcterms:modified xsi:type="dcterms:W3CDTF">2022-06-01T12:19:47Z</dcterms:modified>
</cp:coreProperties>
</file>