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612" r:id="rId2"/>
    <p:sldId id="1617" r:id="rId3"/>
    <p:sldId id="1591" r:id="rId4"/>
    <p:sldId id="1499" r:id="rId5"/>
    <p:sldId id="1618" r:id="rId6"/>
    <p:sldId id="1620" r:id="rId7"/>
    <p:sldId id="1626" r:id="rId8"/>
    <p:sldId id="256" r:id="rId9"/>
    <p:sldId id="1624" r:id="rId10"/>
    <p:sldId id="1625" r:id="rId11"/>
    <p:sldId id="1601" r:id="rId1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08DDE8"/>
    <a:srgbClr val="F86828"/>
    <a:srgbClr val="83E7F5"/>
    <a:srgbClr val="000000"/>
    <a:srgbClr val="36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>
        <p:scale>
          <a:sx n="100" d="100"/>
          <a:sy n="100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058937-C771-4D1F-B583-C1B23F26AB0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160DE0-3B58-461D-B84F-A597F49DD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0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976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480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357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808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26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722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563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239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59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206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78B6-7B7D-4124-B9E2-5AD6A384BDC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526C-768D-41C6-B6D9-137C20AD4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BDBF-2081-4876-9A93-C02D9549C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7" r="1380"/>
          <a:stretch/>
        </p:blipFill>
        <p:spPr>
          <a:xfrm>
            <a:off x="2911927" y="10"/>
            <a:ext cx="6232072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B00755-2F45-4981-8DE4-3E65085C5C3B}"/>
              </a:ext>
            </a:extLst>
          </p:cNvPr>
          <p:cNvSpPr txBox="1"/>
          <p:nvPr/>
        </p:nvSpPr>
        <p:spPr>
          <a:xfrm>
            <a:off x="0" y="875617"/>
            <a:ext cx="323037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 great work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now, as we move into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 new millennium, is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to carry out the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transition from a period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of human devastation of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 Earth to a period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when humans would be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present to the planet in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 mutually beneficial way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Thomas Berry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‘The Great Work’</a:t>
            </a:r>
          </a:p>
        </p:txBody>
      </p:sp>
    </p:spTree>
    <p:extLst>
      <p:ext uri="{BB962C8B-B14F-4D97-AF65-F5344CB8AC3E}">
        <p14:creationId xmlns:p14="http://schemas.microsoft.com/office/powerpoint/2010/main" val="30948961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0EF24E-B3FC-4F43-8991-C336AED61FA2}"/>
              </a:ext>
            </a:extLst>
          </p:cNvPr>
          <p:cNvSpPr txBox="1"/>
          <p:nvPr/>
        </p:nvSpPr>
        <p:spPr>
          <a:xfrm>
            <a:off x="384851" y="104131"/>
            <a:ext cx="811730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8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apping the Lifewide dimension of SDG-related activity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27CEF-5C82-4CDF-81C6-6D61D9B4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82" y="3733174"/>
            <a:ext cx="4281958" cy="2829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C637C-B5B5-4DA0-B429-FD246988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" y="3733174"/>
            <a:ext cx="4231106" cy="2829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BA45C-625D-439E-842C-453CFDE11A6A}"/>
              </a:ext>
            </a:extLst>
          </p:cNvPr>
          <p:cNvSpPr txBox="1"/>
          <p:nvPr/>
        </p:nvSpPr>
        <p:spPr>
          <a:xfrm>
            <a:off x="899196" y="3617326"/>
            <a:ext cx="19309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VIGNETTE 3 SDG 4 &amp;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0BB1F-C38A-4DAE-BADF-607473D1F812}"/>
              </a:ext>
            </a:extLst>
          </p:cNvPr>
          <p:cNvSpPr txBox="1"/>
          <p:nvPr/>
        </p:nvSpPr>
        <p:spPr>
          <a:xfrm>
            <a:off x="5745731" y="3617325"/>
            <a:ext cx="16311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VIGNETTE 4 SDG #7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AF216-E06F-4096-925D-A4E7DA382ED0}"/>
              </a:ext>
            </a:extLst>
          </p:cNvPr>
          <p:cNvSpPr txBox="1"/>
          <p:nvPr/>
        </p:nvSpPr>
        <p:spPr>
          <a:xfrm>
            <a:off x="5648195" y="788313"/>
            <a:ext cx="16311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VIGNETTE 2 SDG #7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3A0C5-13C4-49FD-B325-65C45BDC1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762070"/>
            <a:ext cx="4273778" cy="2855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B04CDD-96F5-4DA4-B6B8-AE3B1B0F912B}"/>
              </a:ext>
            </a:extLst>
          </p:cNvPr>
          <p:cNvSpPr txBox="1"/>
          <p:nvPr/>
        </p:nvSpPr>
        <p:spPr>
          <a:xfrm>
            <a:off x="5745731" y="615051"/>
            <a:ext cx="1722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VIGNETTE 2 SDG #15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7AE22E-AC23-4B2E-972F-A5D3F2504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0" y="762070"/>
            <a:ext cx="4231106" cy="2855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2E5A69-4E1D-43BC-8F29-48C74317A690}"/>
              </a:ext>
            </a:extLst>
          </p:cNvPr>
          <p:cNvSpPr txBox="1"/>
          <p:nvPr/>
        </p:nvSpPr>
        <p:spPr>
          <a:xfrm>
            <a:off x="780288" y="619447"/>
            <a:ext cx="23586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VIGNETTE 1 SDG #13. 15 &amp; 3</a:t>
            </a:r>
          </a:p>
        </p:txBody>
      </p:sp>
    </p:spTree>
    <p:extLst>
      <p:ext uri="{BB962C8B-B14F-4D97-AF65-F5344CB8AC3E}">
        <p14:creationId xmlns:p14="http://schemas.microsoft.com/office/powerpoint/2010/main" val="34862679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0E322F-2DCE-4E39-B2BA-2B8F891A40F7}"/>
              </a:ext>
            </a:extLst>
          </p:cNvPr>
          <p:cNvSpPr txBox="1"/>
          <p:nvPr/>
        </p:nvSpPr>
        <p:spPr>
          <a:xfrm>
            <a:off x="2248838" y="256252"/>
            <a:ext cx="5792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spc="-100" dirty="0">
                <a:latin typeface="Modern Love Caps" panose="04070805081001020A01" pitchFamily="82" charset="0"/>
              </a:rPr>
              <a:t>CURATION &amp; DISSEMINATION</a:t>
            </a:r>
            <a:endParaRPr lang="en-GB" sz="3200" b="1" i="0" spc="-100" dirty="0">
              <a:effectLst/>
              <a:latin typeface="Modern Love Caps" panose="04070805081001020A01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C254E-E980-4E40-8A44-C1D8D1BD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061085"/>
            <a:ext cx="3694215" cy="5248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D45EC-170E-46D1-9405-4A2EA1D135DA}"/>
              </a:ext>
            </a:extLst>
          </p:cNvPr>
          <p:cNvSpPr txBox="1"/>
          <p:nvPr/>
        </p:nvSpPr>
        <p:spPr>
          <a:xfrm>
            <a:off x="4489713" y="1228397"/>
            <a:ext cx="45453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Publication January 2022</a:t>
            </a:r>
          </a:p>
          <a:p>
            <a:endParaRPr lang="en-GB" sz="2800" dirty="0"/>
          </a:p>
          <a:p>
            <a:r>
              <a:rPr lang="en-GB" sz="2800" b="1" dirty="0"/>
              <a:t>Invitation to all participants</a:t>
            </a:r>
          </a:p>
          <a:p>
            <a:r>
              <a:rPr lang="en-GB" sz="2800" dirty="0"/>
              <a:t>Article comprising</a:t>
            </a:r>
          </a:p>
          <a:p>
            <a:r>
              <a:rPr lang="en-GB" sz="2800" dirty="0"/>
              <a:t>Introduction + Vignettes +</a:t>
            </a:r>
          </a:p>
          <a:p>
            <a:r>
              <a:rPr lang="en-GB" sz="2800" dirty="0"/>
              <a:t>Personal perspectives on </a:t>
            </a:r>
          </a:p>
          <a:p>
            <a:r>
              <a:rPr lang="en-GB" sz="2800" dirty="0"/>
              <a:t>the SDGs and what was learnt</a:t>
            </a:r>
          </a:p>
          <a:p>
            <a:endParaRPr lang="en-GB" sz="2800" dirty="0"/>
          </a:p>
          <a:p>
            <a:r>
              <a:rPr lang="en-GB" sz="2800" dirty="0"/>
              <a:t>Deadline December 22nd</a:t>
            </a:r>
          </a:p>
        </p:txBody>
      </p:sp>
    </p:spTree>
    <p:extLst>
      <p:ext uri="{BB962C8B-B14F-4D97-AF65-F5344CB8AC3E}">
        <p14:creationId xmlns:p14="http://schemas.microsoft.com/office/powerpoint/2010/main" val="33195107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CAA28-5048-4212-919A-2406B552B3A7}"/>
              </a:ext>
            </a:extLst>
          </p:cNvPr>
          <p:cNvSpPr txBox="1"/>
          <p:nvPr/>
        </p:nvSpPr>
        <p:spPr>
          <a:xfrm>
            <a:off x="993128" y="301376"/>
            <a:ext cx="73808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 PERSONALISING </a:t>
            </a:r>
            <a:r>
              <a:rPr lang="en-GB" sz="3200" dirty="0" err="1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sdg</a:t>
            </a:r>
            <a:r>
              <a:rPr lang="en-GB" sz="3200" dirty="0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-related interactions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CE53103-DF7B-4E25-8678-92853439007D}"/>
              </a:ext>
            </a:extLst>
          </p:cNvPr>
          <p:cNvSpPr/>
          <p:nvPr/>
        </p:nvSpPr>
        <p:spPr>
          <a:xfrm>
            <a:off x="2457450" y="1591417"/>
            <a:ext cx="4229100" cy="2240280"/>
          </a:xfrm>
          <a:prstGeom prst="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C3A99-C114-4BB7-AB2D-9112FEBF3157}"/>
              </a:ext>
            </a:extLst>
          </p:cNvPr>
          <p:cNvSpPr txBox="1"/>
          <p:nvPr/>
        </p:nvSpPr>
        <p:spPr>
          <a:xfrm>
            <a:off x="4101358" y="1021898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F30A9-1650-4D7D-B0F5-343801C85D60}"/>
              </a:ext>
            </a:extLst>
          </p:cNvPr>
          <p:cNvSpPr txBox="1"/>
          <p:nvPr/>
        </p:nvSpPr>
        <p:spPr>
          <a:xfrm>
            <a:off x="1734216" y="3900890"/>
            <a:ext cx="28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1DCC9-464F-4460-B857-3CE77B4B01E2}"/>
              </a:ext>
            </a:extLst>
          </p:cNvPr>
          <p:cNvSpPr txBox="1"/>
          <p:nvPr/>
        </p:nvSpPr>
        <p:spPr>
          <a:xfrm>
            <a:off x="4996153" y="3856199"/>
            <a:ext cx="259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17 SDGs/</a:t>
            </a:r>
            <a:r>
              <a:rPr lang="en-GB" sz="3200" dirty="0"/>
              <a:t>GLGs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DC49B-C68A-4155-A7A5-056289C68D37}"/>
              </a:ext>
            </a:extLst>
          </p:cNvPr>
          <p:cNvSpPr txBox="1"/>
          <p:nvPr/>
        </p:nvSpPr>
        <p:spPr>
          <a:xfrm rot="2713422">
            <a:off x="4369036" y="2524135"/>
            <a:ext cx="360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knowledge/awareness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41BF5-BCF7-4C56-AD74-5649B2B5AA0F}"/>
              </a:ext>
            </a:extLst>
          </p:cNvPr>
          <p:cNvSpPr txBox="1"/>
          <p:nvPr/>
        </p:nvSpPr>
        <p:spPr>
          <a:xfrm rot="18831388">
            <a:off x="2088854" y="2279012"/>
            <a:ext cx="229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deliberate action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B4F93B-00C9-419F-AD18-57D3668B10F6}"/>
              </a:ext>
            </a:extLst>
          </p:cNvPr>
          <p:cNvCxnSpPr>
            <a:cxnSpLocks/>
          </p:cNvCxnSpPr>
          <p:nvPr/>
        </p:nvCxnSpPr>
        <p:spPr>
          <a:xfrm flipH="1" flipV="1">
            <a:off x="5490090" y="2528226"/>
            <a:ext cx="655347" cy="726003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99F259-0795-4378-9A14-657E95E66FCD}"/>
              </a:ext>
            </a:extLst>
          </p:cNvPr>
          <p:cNvCxnSpPr>
            <a:cxnSpLocks/>
          </p:cNvCxnSpPr>
          <p:nvPr/>
        </p:nvCxnSpPr>
        <p:spPr>
          <a:xfrm flipH="1">
            <a:off x="2999528" y="2576391"/>
            <a:ext cx="656467" cy="677838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AB2E8ED-9B65-480A-81BA-7574C2D29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62" y="4429371"/>
            <a:ext cx="2643348" cy="1828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9FDE70-DDB1-4777-8734-DA6883B3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821" y="4495099"/>
            <a:ext cx="2422754" cy="17800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0284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9A6A3-DB13-40DE-AB3A-A3234877B588}"/>
              </a:ext>
            </a:extLst>
          </p:cNvPr>
          <p:cNvSpPr txBox="1"/>
          <p:nvPr/>
        </p:nvSpPr>
        <p:spPr>
          <a:xfrm>
            <a:off x="696438" y="211681"/>
            <a:ext cx="8152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spc="-100" dirty="0">
                <a:effectLst/>
                <a:latin typeface="Modern Love Caps" panose="04070805081001020A01" pitchFamily="82" charset="0"/>
              </a:rPr>
              <a:t>Working </a:t>
            </a:r>
            <a:r>
              <a:rPr lang="en-GB" sz="3200" b="1" spc="-100" dirty="0">
                <a:latin typeface="Modern Love Caps" panose="04070805081001020A01" pitchFamily="82" charset="0"/>
              </a:rPr>
              <a:t>with</a:t>
            </a:r>
            <a:r>
              <a:rPr lang="en-GB" sz="3200" b="1" i="0" spc="-100" dirty="0">
                <a:effectLst/>
                <a:latin typeface="Modern Love Caps" panose="04070805081001020A01" pitchFamily="82" charset="0"/>
              </a:rPr>
              <a:t> the SD</a:t>
            </a:r>
            <a:r>
              <a:rPr lang="en-GB" sz="3200" b="1" spc="-100" dirty="0">
                <a:latin typeface="Modern Love Caps" panose="04070805081001020A01" pitchFamily="82" charset="0"/>
              </a:rPr>
              <a:t> </a:t>
            </a:r>
            <a:r>
              <a:rPr lang="en-GB" sz="3200" b="1" i="0" spc="-100" dirty="0">
                <a:effectLst/>
                <a:latin typeface="Modern Love Caps" panose="04070805081001020A01" pitchFamily="82" charset="0"/>
              </a:rPr>
              <a:t>goals – one story at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68280-9278-4133-871C-5910575B82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2" y="970972"/>
            <a:ext cx="2557780" cy="2318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94CCFA-45F1-46FF-878E-E258957D3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54" y="970972"/>
            <a:ext cx="754596" cy="231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4509E-6B4C-4893-ADEE-4F3135F0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26" y="870317"/>
            <a:ext cx="4485152" cy="27067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EA0707-33E6-4393-B906-759200B4DCDC}"/>
              </a:ext>
            </a:extLst>
          </p:cNvPr>
          <p:cNvSpPr/>
          <p:nvPr/>
        </p:nvSpPr>
        <p:spPr>
          <a:xfrm>
            <a:off x="6758883" y="3719300"/>
            <a:ext cx="1783674" cy="166856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89522-D3AE-4B62-A06F-65CCA7EAAEBE}"/>
              </a:ext>
            </a:extLst>
          </p:cNvPr>
          <p:cNvSpPr txBox="1"/>
          <p:nvPr/>
        </p:nvSpPr>
        <p:spPr>
          <a:xfrm>
            <a:off x="6926129" y="4507996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-100" dirty="0">
                <a:latin typeface="Modern Love Caps" panose="04070805081001020A01" pitchFamily="82" charset="0"/>
              </a:rPr>
              <a:t>My Story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A60ACC-4B83-40A9-B966-0584E3A95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112" y="3650905"/>
            <a:ext cx="3234368" cy="201167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46E38C-D8D1-45C6-AAB5-9E0B270C54CB}"/>
              </a:ext>
            </a:extLst>
          </p:cNvPr>
          <p:cNvSpPr/>
          <p:nvPr/>
        </p:nvSpPr>
        <p:spPr>
          <a:xfrm>
            <a:off x="1895878" y="1549047"/>
            <a:ext cx="5635147" cy="4265583"/>
          </a:xfrm>
          <a:custGeom>
            <a:avLst/>
            <a:gdLst>
              <a:gd name="connsiteX0" fmla="*/ 0 w 5878121"/>
              <a:gd name="connsiteY0" fmla="*/ 227675 h 4568832"/>
              <a:gd name="connsiteX1" fmla="*/ 5598160 w 5878121"/>
              <a:gd name="connsiteY1" fmla="*/ 24475 h 4568832"/>
              <a:gd name="connsiteX2" fmla="*/ 2773680 w 5878121"/>
              <a:gd name="connsiteY2" fmla="*/ 725515 h 4568832"/>
              <a:gd name="connsiteX3" fmla="*/ 5730240 w 5878121"/>
              <a:gd name="connsiteY3" fmla="*/ 1253835 h 4568832"/>
              <a:gd name="connsiteX4" fmla="*/ 5069840 w 5878121"/>
              <a:gd name="connsiteY4" fmla="*/ 3174075 h 4568832"/>
              <a:gd name="connsiteX5" fmla="*/ 1930400 w 5878121"/>
              <a:gd name="connsiteY5" fmla="*/ 3255355 h 4568832"/>
              <a:gd name="connsiteX6" fmla="*/ 2174240 w 5878121"/>
              <a:gd name="connsiteY6" fmla="*/ 4179915 h 4568832"/>
              <a:gd name="connsiteX7" fmla="*/ 3434080 w 5878121"/>
              <a:gd name="connsiteY7" fmla="*/ 4535515 h 4568832"/>
              <a:gd name="connsiteX8" fmla="*/ 4094480 w 5878121"/>
              <a:gd name="connsiteY8" fmla="*/ 3407755 h 4568832"/>
              <a:gd name="connsiteX9" fmla="*/ 2296160 w 5878121"/>
              <a:gd name="connsiteY9" fmla="*/ 2859115 h 4568832"/>
              <a:gd name="connsiteX10" fmla="*/ 71120 w 5878121"/>
              <a:gd name="connsiteY10" fmla="*/ 3692235 h 4568832"/>
              <a:gd name="connsiteX11" fmla="*/ 71120 w 5878121"/>
              <a:gd name="connsiteY11" fmla="*/ 3692235 h 456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8121" h="4568832">
                <a:moveTo>
                  <a:pt x="0" y="227675"/>
                </a:moveTo>
                <a:cubicBezTo>
                  <a:pt x="2567940" y="84588"/>
                  <a:pt x="5135880" y="-58498"/>
                  <a:pt x="5598160" y="24475"/>
                </a:cubicBezTo>
                <a:cubicBezTo>
                  <a:pt x="6060440" y="107448"/>
                  <a:pt x="2751667" y="520622"/>
                  <a:pt x="2773680" y="725515"/>
                </a:cubicBezTo>
                <a:cubicBezTo>
                  <a:pt x="2795693" y="930408"/>
                  <a:pt x="5347547" y="845742"/>
                  <a:pt x="5730240" y="1253835"/>
                </a:cubicBezTo>
                <a:cubicBezTo>
                  <a:pt x="6112933" y="1661928"/>
                  <a:pt x="5703147" y="2840488"/>
                  <a:pt x="5069840" y="3174075"/>
                </a:cubicBezTo>
                <a:cubicBezTo>
                  <a:pt x="4436533" y="3507662"/>
                  <a:pt x="2413000" y="3087715"/>
                  <a:pt x="1930400" y="3255355"/>
                </a:cubicBezTo>
                <a:cubicBezTo>
                  <a:pt x="1447800" y="3422995"/>
                  <a:pt x="1923627" y="3966555"/>
                  <a:pt x="2174240" y="4179915"/>
                </a:cubicBezTo>
                <a:cubicBezTo>
                  <a:pt x="2424853" y="4393275"/>
                  <a:pt x="3114040" y="4664208"/>
                  <a:pt x="3434080" y="4535515"/>
                </a:cubicBezTo>
                <a:cubicBezTo>
                  <a:pt x="3754120" y="4406822"/>
                  <a:pt x="4284133" y="3687155"/>
                  <a:pt x="4094480" y="3407755"/>
                </a:cubicBezTo>
                <a:cubicBezTo>
                  <a:pt x="3904827" y="3128355"/>
                  <a:pt x="2966720" y="2811702"/>
                  <a:pt x="2296160" y="2859115"/>
                </a:cubicBezTo>
                <a:cubicBezTo>
                  <a:pt x="1625600" y="2906528"/>
                  <a:pt x="71120" y="3692235"/>
                  <a:pt x="71120" y="3692235"/>
                </a:cubicBezTo>
                <a:lnTo>
                  <a:pt x="71120" y="3692235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7B8242-D78F-488E-9B00-0279B3C2E4F3}"/>
              </a:ext>
            </a:extLst>
          </p:cNvPr>
          <p:cNvSpPr txBox="1"/>
          <p:nvPr/>
        </p:nvSpPr>
        <p:spPr>
          <a:xfrm>
            <a:off x="4713451" y="5116861"/>
            <a:ext cx="2084225" cy="95410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spc="-100" dirty="0">
                <a:latin typeface="Modern Love Caps" panose="04070805081001020A01" pitchFamily="82" charset="0"/>
              </a:rPr>
              <a:t>Share, read, </a:t>
            </a:r>
          </a:p>
          <a:p>
            <a:r>
              <a:rPr lang="en-GB" sz="2800" spc="-100" dirty="0">
                <a:latin typeface="Modern Love Caps" panose="04070805081001020A01" pitchFamily="82" charset="0"/>
              </a:rPr>
              <a:t>discuss &amp;learn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5ABD7-8A28-4E69-84CC-B22A01F5E207}"/>
              </a:ext>
            </a:extLst>
          </p:cNvPr>
          <p:cNvSpPr txBox="1"/>
          <p:nvPr/>
        </p:nvSpPr>
        <p:spPr>
          <a:xfrm>
            <a:off x="2063123" y="5033576"/>
            <a:ext cx="16507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dern Love Caps" panose="04070805081001020A01" pitchFamily="82" charset="0"/>
              </a:rPr>
              <a:t>ANALYSIS </a:t>
            </a:r>
          </a:p>
          <a:p>
            <a:pPr algn="ctr"/>
            <a:r>
              <a:rPr lang="en-GB" sz="2400" b="1" dirty="0">
                <a:latin typeface="Modern Love Caps" panose="04070805081001020A01" pitchFamily="82" charset="0"/>
              </a:rPr>
              <a:t>SYNTHESIS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2B5945-145D-4939-9E79-0E8F9DFECA22}"/>
              </a:ext>
            </a:extLst>
          </p:cNvPr>
          <p:cNvSpPr/>
          <p:nvPr/>
        </p:nvSpPr>
        <p:spPr>
          <a:xfrm>
            <a:off x="3808496" y="4033790"/>
            <a:ext cx="1128955" cy="1058981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A5D22-B675-4BAA-AA27-70CDF6C8DDC7}"/>
              </a:ext>
            </a:extLst>
          </p:cNvPr>
          <p:cNvSpPr txBox="1"/>
          <p:nvPr/>
        </p:nvSpPr>
        <p:spPr>
          <a:xfrm>
            <a:off x="3748442" y="4132466"/>
            <a:ext cx="1249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-100" dirty="0">
                <a:latin typeface="Modern Love Caps" panose="04070805081001020A01" pitchFamily="82" charset="0"/>
              </a:rPr>
              <a:t>Many </a:t>
            </a:r>
          </a:p>
          <a:p>
            <a:pPr algn="ctr"/>
            <a:r>
              <a:rPr lang="en-GB" sz="3200" spc="-100" dirty="0">
                <a:latin typeface="Modern Love Caps" panose="04070805081001020A01" pitchFamily="82" charset="0"/>
              </a:rPr>
              <a:t>Stories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1854A1-C357-4928-A54C-85647456E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68" y="3871468"/>
            <a:ext cx="1520610" cy="21602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086277-C5DD-4E2F-A6AE-ABB76824FDEA}"/>
              </a:ext>
            </a:extLst>
          </p:cNvPr>
          <p:cNvSpPr txBox="1"/>
          <p:nvPr/>
        </p:nvSpPr>
        <p:spPr>
          <a:xfrm>
            <a:off x="198998" y="6137715"/>
            <a:ext cx="22927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dern Love Caps" panose="04070805081001020A01" pitchFamily="82" charset="0"/>
              </a:rPr>
              <a:t>CURATE &amp; SHARE</a:t>
            </a:r>
          </a:p>
        </p:txBody>
      </p:sp>
    </p:spTree>
    <p:extLst>
      <p:ext uri="{BB962C8B-B14F-4D97-AF65-F5344CB8AC3E}">
        <p14:creationId xmlns:p14="http://schemas.microsoft.com/office/powerpoint/2010/main" val="4064567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2AF4D5-6AF2-4A50-A794-297E37DDFD67}"/>
              </a:ext>
            </a:extLst>
          </p:cNvPr>
          <p:cNvSpPr/>
          <p:nvPr/>
        </p:nvSpPr>
        <p:spPr>
          <a:xfrm>
            <a:off x="1716857" y="1523556"/>
            <a:ext cx="5826943" cy="4228756"/>
          </a:xfrm>
          <a:prstGeom prst="round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A70FB-5D28-4823-A489-002B28E1B5C8}"/>
              </a:ext>
            </a:extLst>
          </p:cNvPr>
          <p:cNvSpPr txBox="1"/>
          <p:nvPr/>
        </p:nvSpPr>
        <p:spPr>
          <a:xfrm>
            <a:off x="1662733" y="5772847"/>
            <a:ext cx="128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3105B-AB5D-4082-83FE-7AF023760A77}"/>
              </a:ext>
            </a:extLst>
          </p:cNvPr>
          <p:cNvSpPr txBox="1"/>
          <p:nvPr/>
        </p:nvSpPr>
        <p:spPr>
          <a:xfrm>
            <a:off x="6625299" y="5752312"/>
            <a:ext cx="121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abstract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35527-E5C3-4CB1-81CD-63F4131B6563}"/>
              </a:ext>
            </a:extLst>
          </p:cNvPr>
          <p:cNvSpPr txBox="1"/>
          <p:nvPr/>
        </p:nvSpPr>
        <p:spPr>
          <a:xfrm rot="16200000">
            <a:off x="504546" y="3836703"/>
            <a:ext cx="178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uncodified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69AB6-6E63-4A21-B252-C4182A0985DF}"/>
              </a:ext>
            </a:extLst>
          </p:cNvPr>
          <p:cNvSpPr txBox="1"/>
          <p:nvPr/>
        </p:nvSpPr>
        <p:spPr>
          <a:xfrm rot="16200000">
            <a:off x="797815" y="2086389"/>
            <a:ext cx="118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codified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88C1A-F0BC-49EB-B8C4-953B8D4300B5}"/>
              </a:ext>
            </a:extLst>
          </p:cNvPr>
          <p:cNvSpPr/>
          <p:nvPr/>
        </p:nvSpPr>
        <p:spPr>
          <a:xfrm>
            <a:off x="1988639" y="1832843"/>
            <a:ext cx="5001884" cy="3409878"/>
          </a:xfrm>
          <a:prstGeom prst="roundRect">
            <a:avLst/>
          </a:prstGeom>
          <a:solidFill>
            <a:srgbClr val="89F6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DF298-C9EC-46E4-A2DB-59F2FE8B2681}"/>
              </a:ext>
            </a:extLst>
          </p:cNvPr>
          <p:cNvSpPr txBox="1"/>
          <p:nvPr/>
        </p:nvSpPr>
        <p:spPr>
          <a:xfrm>
            <a:off x="6990523" y="1482999"/>
            <a:ext cx="158498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Symbolic</a:t>
            </a:r>
          </a:p>
          <a:p>
            <a:pPr algn="ctr"/>
            <a:r>
              <a:rPr lang="en-GB" sz="2400" b="1" dirty="0"/>
              <a:t>written</a:t>
            </a:r>
          </a:p>
          <a:p>
            <a:pPr algn="ctr"/>
            <a:r>
              <a:rPr lang="en-GB" sz="2400" b="1" dirty="0"/>
              <a:t>knowledge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D9CA6-0252-42BC-9FEF-45E5BF638DCD}"/>
              </a:ext>
            </a:extLst>
          </p:cNvPr>
          <p:cNvSpPr txBox="1"/>
          <p:nvPr/>
        </p:nvSpPr>
        <p:spPr>
          <a:xfrm>
            <a:off x="1775430" y="5003618"/>
            <a:ext cx="294593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Embodied knowledge</a:t>
            </a:r>
          </a:p>
          <a:p>
            <a:pPr algn="ctr"/>
            <a:r>
              <a:rPr lang="en-GB" sz="2400" b="1" dirty="0"/>
              <a:t>enacted 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57D8C-FD5E-4E4A-BC5A-FD009B93A260}"/>
              </a:ext>
            </a:extLst>
          </p:cNvPr>
          <p:cNvSpPr txBox="1"/>
          <p:nvPr/>
        </p:nvSpPr>
        <p:spPr>
          <a:xfrm>
            <a:off x="3648477" y="6298069"/>
            <a:ext cx="534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Diagram adapted from Max </a:t>
            </a:r>
            <a:r>
              <a:rPr lang="en-GB" sz="2400" dirty="0" err="1"/>
              <a:t>Boisot</a:t>
            </a:r>
            <a:r>
              <a:rPr lang="en-GB" sz="2400" dirty="0"/>
              <a:t> (1998)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36C70B-9781-4FD3-8859-C3CC07297FFC}"/>
              </a:ext>
            </a:extLst>
          </p:cNvPr>
          <p:cNvSpPr txBox="1"/>
          <p:nvPr/>
        </p:nvSpPr>
        <p:spPr>
          <a:xfrm rot="19894903">
            <a:off x="3112789" y="3110985"/>
            <a:ext cx="209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creating meaning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0E85E-7028-4BC4-BC07-A7A5F1CFF7B2}"/>
              </a:ext>
            </a:extLst>
          </p:cNvPr>
          <p:cNvSpPr txBox="1"/>
          <p:nvPr/>
        </p:nvSpPr>
        <p:spPr>
          <a:xfrm rot="16200000">
            <a:off x="523853" y="3868648"/>
            <a:ext cx="109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TACIT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7930EA-F1EA-4BC6-A16A-B5B80D57306E}"/>
              </a:ext>
            </a:extLst>
          </p:cNvPr>
          <p:cNvSpPr txBox="1"/>
          <p:nvPr/>
        </p:nvSpPr>
        <p:spPr>
          <a:xfrm rot="16200000">
            <a:off x="359181" y="2002431"/>
            <a:ext cx="147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EXPLICIT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61D58A-18DE-4ED6-BEC2-3CCD9A92DE9B}"/>
              </a:ext>
            </a:extLst>
          </p:cNvPr>
          <p:cNvCxnSpPr>
            <a:cxnSpLocks/>
          </p:cNvCxnSpPr>
          <p:nvPr/>
        </p:nvCxnSpPr>
        <p:spPr>
          <a:xfrm flipV="1">
            <a:off x="1975689" y="2062717"/>
            <a:ext cx="5004286" cy="2670412"/>
          </a:xfrm>
          <a:prstGeom prst="straightConnector1">
            <a:avLst/>
          </a:prstGeom>
          <a:ln w="920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ADED54-9B2D-4F27-A33C-B4A8E0E869F5}"/>
              </a:ext>
            </a:extLst>
          </p:cNvPr>
          <p:cNvSpPr txBox="1"/>
          <p:nvPr/>
        </p:nvSpPr>
        <p:spPr>
          <a:xfrm>
            <a:off x="2377942" y="4120299"/>
            <a:ext cx="3071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SDG statements </a:t>
            </a:r>
          </a:p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&amp; vignettes/reflection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3BBD-085A-43AE-842D-8726A01FD474}"/>
              </a:ext>
            </a:extLst>
          </p:cNvPr>
          <p:cNvSpPr txBox="1"/>
          <p:nvPr/>
        </p:nvSpPr>
        <p:spPr>
          <a:xfrm>
            <a:off x="4289790" y="3440138"/>
            <a:ext cx="2359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Reading, discussion </a:t>
            </a:r>
          </a:p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&amp; reflection</a:t>
            </a:r>
            <a:r>
              <a:rPr lang="en-GB" sz="20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6BB1CF-52A9-4C4C-BA0D-3C5965811DC4}"/>
              </a:ext>
            </a:extLst>
          </p:cNvPr>
          <p:cNvSpPr txBox="1"/>
          <p:nvPr/>
        </p:nvSpPr>
        <p:spPr>
          <a:xfrm>
            <a:off x="5460028" y="2668457"/>
            <a:ext cx="1633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Analysis &amp; </a:t>
            </a:r>
          </a:p>
          <a:p>
            <a:pPr algn="ctr"/>
            <a:r>
              <a:rPr lang="en-GB" sz="2000" b="1" dirty="0">
                <a:latin typeface="Arial Narrow" panose="020B0606020202030204" pitchFamily="34" charset="0"/>
              </a:rPr>
              <a:t>synthesis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4949EB-C15B-4459-AA5B-4D3466393698}"/>
              </a:ext>
            </a:extLst>
          </p:cNvPr>
          <p:cNvSpPr txBox="1"/>
          <p:nvPr/>
        </p:nvSpPr>
        <p:spPr>
          <a:xfrm>
            <a:off x="866527" y="526279"/>
            <a:ext cx="73808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 KNOWLEDGE DEVELOPMENT</a:t>
            </a:r>
          </a:p>
        </p:txBody>
      </p:sp>
    </p:spTree>
    <p:extLst>
      <p:ext uri="{BB962C8B-B14F-4D97-AF65-F5344CB8AC3E}">
        <p14:creationId xmlns:p14="http://schemas.microsoft.com/office/powerpoint/2010/main" val="26451925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435527-CC5F-4EC9-A986-1CA27D99E3AA}"/>
              </a:ext>
            </a:extLst>
          </p:cNvPr>
          <p:cNvSpPr txBox="1"/>
          <p:nvPr/>
        </p:nvSpPr>
        <p:spPr>
          <a:xfrm>
            <a:off x="1712884" y="1454914"/>
            <a:ext cx="680295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WEEK 1  21 personal SDG statements</a:t>
            </a:r>
          </a:p>
          <a:p>
            <a:endParaRPr lang="en-GB" sz="1000" b="1" dirty="0"/>
          </a:p>
          <a:p>
            <a:r>
              <a:rPr lang="en-GB" sz="2800" b="1" dirty="0"/>
              <a:t>WEEK 2  12 written + 2 video vignettes</a:t>
            </a:r>
          </a:p>
          <a:p>
            <a:endParaRPr lang="en-GB" sz="1000" b="1" dirty="0"/>
          </a:p>
          <a:p>
            <a:r>
              <a:rPr lang="en-GB" sz="2800" b="1" dirty="0"/>
              <a:t>WEEK 3  13 written vignettes</a:t>
            </a:r>
          </a:p>
          <a:p>
            <a:endParaRPr lang="en-GB" sz="1000" b="1" dirty="0"/>
          </a:p>
          <a:p>
            <a:r>
              <a:rPr lang="en-GB" sz="2800" b="1" dirty="0"/>
              <a:t>WEEK 4  11 written + 1 video vignette</a:t>
            </a:r>
          </a:p>
          <a:p>
            <a:endParaRPr lang="en-GB" sz="1000" b="1" dirty="0"/>
          </a:p>
          <a:p>
            <a:r>
              <a:rPr lang="en-GB" sz="2800" b="1" dirty="0"/>
              <a:t>WEEK 5  08 reflective commentaries</a:t>
            </a:r>
          </a:p>
          <a:p>
            <a:endParaRPr lang="en-GB" sz="2800" b="1" dirty="0"/>
          </a:p>
          <a:p>
            <a:r>
              <a:rPr lang="en-GB" sz="2800" b="1" dirty="0"/>
              <a:t>65 SDG statements/vignettes/commentaries</a:t>
            </a:r>
          </a:p>
          <a:p>
            <a:r>
              <a:rPr lang="en-GB" sz="2800" b="1" dirty="0"/>
              <a:t>360+ comments in discussion</a:t>
            </a:r>
          </a:p>
          <a:p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D4EFB-F566-4421-89E8-3DFF2BBD5FB1}"/>
              </a:ext>
            </a:extLst>
          </p:cNvPr>
          <p:cNvSpPr txBox="1"/>
          <p:nvPr/>
        </p:nvSpPr>
        <p:spPr>
          <a:xfrm>
            <a:off x="2055784" y="565454"/>
            <a:ext cx="4890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15875">
                  <a:solidFill>
                    <a:schemeClr val="tx1"/>
                  </a:solidFill>
                </a:ln>
                <a:latin typeface="Modern Love Caps" panose="020B0604020202020204" pitchFamily="82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25078184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272EF-224B-490A-A7AB-79863FC1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5" y="903273"/>
            <a:ext cx="1976894" cy="2696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65BD5C-E3AF-48B9-9FC3-3234EC7803D3}"/>
              </a:ext>
            </a:extLst>
          </p:cNvPr>
          <p:cNvSpPr txBox="1"/>
          <p:nvPr/>
        </p:nvSpPr>
        <p:spPr>
          <a:xfrm>
            <a:off x="444458" y="227819"/>
            <a:ext cx="81565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Modern Love Caps" panose="04070805081001020A01" pitchFamily="82" charset="0"/>
              </a:rPr>
              <a:t>CONTRIBUTION, COMPILATION, ANALYSIS &amp; SYNTHESIS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6C4E2-AF9A-470A-A0A2-F58383AAA850}"/>
              </a:ext>
            </a:extLst>
          </p:cNvPr>
          <p:cNvSpPr txBox="1"/>
          <p:nvPr/>
        </p:nvSpPr>
        <p:spPr>
          <a:xfrm rot="20068618">
            <a:off x="424691" y="2634287"/>
            <a:ext cx="24434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SDG STATEMENTS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02350-1650-49C9-9019-B8DF6C38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48" y="903273"/>
            <a:ext cx="2039662" cy="269657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DF4F0C-4E01-46FF-86D7-4301FB91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55" y="3865721"/>
            <a:ext cx="1976894" cy="2733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D9C34B-61E1-4348-AF1C-A4FAB31E6EA6}"/>
              </a:ext>
            </a:extLst>
          </p:cNvPr>
          <p:cNvSpPr txBox="1"/>
          <p:nvPr/>
        </p:nvSpPr>
        <p:spPr>
          <a:xfrm rot="20068618">
            <a:off x="819660" y="5498429"/>
            <a:ext cx="15992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VIGNETTES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83079-F247-4D1C-9BBE-445CBE20BD95}"/>
              </a:ext>
            </a:extLst>
          </p:cNvPr>
          <p:cNvSpPr txBox="1"/>
          <p:nvPr/>
        </p:nvSpPr>
        <p:spPr>
          <a:xfrm>
            <a:off x="3211709" y="4513856"/>
            <a:ext cx="1815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WHAT HAVE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WE LEARNT?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CBE53-9E18-46E6-A6D1-5654D0C22F4D}"/>
              </a:ext>
            </a:extLst>
          </p:cNvPr>
          <p:cNvSpPr/>
          <p:nvPr/>
        </p:nvSpPr>
        <p:spPr>
          <a:xfrm>
            <a:off x="3211709" y="4057073"/>
            <a:ext cx="1795587" cy="2225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FAF45-56A0-4313-B676-867FED4B5240}"/>
              </a:ext>
            </a:extLst>
          </p:cNvPr>
          <p:cNvSpPr txBox="1"/>
          <p:nvPr/>
        </p:nvSpPr>
        <p:spPr>
          <a:xfrm>
            <a:off x="5594745" y="1364600"/>
            <a:ext cx="223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Jenny Willis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to present short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F5E5F-2810-4885-9B53-C62E68932C6D}"/>
              </a:ext>
            </a:extLst>
          </p:cNvPr>
          <p:cNvSpPr txBox="1"/>
          <p:nvPr/>
        </p:nvSpPr>
        <p:spPr>
          <a:xfrm>
            <a:off x="5281317" y="4144524"/>
            <a:ext cx="30475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To be analysed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Final reflections,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 &amp; contributions today</a:t>
            </a:r>
          </a:p>
        </p:txBody>
      </p:sp>
    </p:spTree>
    <p:extLst>
      <p:ext uri="{BB962C8B-B14F-4D97-AF65-F5344CB8AC3E}">
        <p14:creationId xmlns:p14="http://schemas.microsoft.com/office/powerpoint/2010/main" val="895178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5DD812-E2AA-4934-876A-86D179C8759B}"/>
              </a:ext>
            </a:extLst>
          </p:cNvPr>
          <p:cNvSpPr txBox="1"/>
          <p:nvPr/>
        </p:nvSpPr>
        <p:spPr>
          <a:xfrm>
            <a:off x="716280" y="1375946"/>
            <a:ext cx="8244840" cy="435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WISDOM OF OUR COLLECTIVE</a:t>
            </a:r>
          </a:p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endParaRPr lang="en-GB" sz="10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about sustainability and the SDGs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about Ourselves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practice &amp; behaviour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hallenges to living a life that is more sustainable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 as self-organised adult education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we might do to progress understanding &amp; practice?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02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02437-5958-4BE8-BDAC-467108B0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753281"/>
            <a:ext cx="2581293" cy="39461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E55F7-D553-48CD-B2D7-19A351977C07}"/>
              </a:ext>
            </a:extLst>
          </p:cNvPr>
          <p:cNvSpPr txBox="1"/>
          <p:nvPr/>
        </p:nvSpPr>
        <p:spPr>
          <a:xfrm>
            <a:off x="724528" y="826711"/>
            <a:ext cx="15905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SDG 13, 15 &amp;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B48814-AA03-4500-9A35-C7558FC7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09" y="1317197"/>
            <a:ext cx="2548310" cy="392963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6D6C1-27CD-4448-AEA7-85048DA5561B}"/>
              </a:ext>
            </a:extLst>
          </p:cNvPr>
          <p:cNvSpPr txBox="1"/>
          <p:nvPr/>
        </p:nvSpPr>
        <p:spPr>
          <a:xfrm>
            <a:off x="1388171" y="1330731"/>
            <a:ext cx="926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SDG 15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0F43F4-AE8B-4C2A-AF0C-6BA92DA83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73" y="1759958"/>
            <a:ext cx="2482615" cy="37688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24EF9C-1BE3-4B5B-842D-6221C2280819}"/>
              </a:ext>
            </a:extLst>
          </p:cNvPr>
          <p:cNvSpPr txBox="1"/>
          <p:nvPr/>
        </p:nvSpPr>
        <p:spPr>
          <a:xfrm>
            <a:off x="1661201" y="1807683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  SDG 3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2686DF-55F6-439A-94F2-0F9EC8018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917" y="2312299"/>
            <a:ext cx="2420927" cy="37189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23B0-B252-4013-8C24-31936154F5E5}"/>
              </a:ext>
            </a:extLst>
          </p:cNvPr>
          <p:cNvSpPr txBox="1"/>
          <p:nvPr/>
        </p:nvSpPr>
        <p:spPr>
          <a:xfrm>
            <a:off x="2168086" y="2357043"/>
            <a:ext cx="1074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  SDG 7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50325-421A-4531-A073-F5594E85F3B1}"/>
              </a:ext>
            </a:extLst>
          </p:cNvPr>
          <p:cNvSpPr txBox="1"/>
          <p:nvPr/>
        </p:nvSpPr>
        <p:spPr>
          <a:xfrm>
            <a:off x="1382488" y="162337"/>
            <a:ext cx="232218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My 4 vignettes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C2BE84-0BB5-4316-981D-033976BCA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750" y="826711"/>
            <a:ext cx="4232341" cy="36388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5EA7E4-0570-4D7C-87D9-1A43EB4577D2}"/>
              </a:ext>
            </a:extLst>
          </p:cNvPr>
          <p:cNvSpPr txBox="1"/>
          <p:nvPr/>
        </p:nvSpPr>
        <p:spPr>
          <a:xfrm>
            <a:off x="4310832" y="4882350"/>
            <a:ext cx="3260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Can we demonstrate that the </a:t>
            </a:r>
          </a:p>
          <a:p>
            <a:r>
              <a:rPr lang="en-GB" b="1" dirty="0"/>
              <a:t>whole of life is implicated in </a:t>
            </a:r>
          </a:p>
          <a:p>
            <a:r>
              <a:rPr lang="en-GB" b="1" dirty="0"/>
              <a:t>our engagement with the SDGs?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F237347-0DB0-4EB2-A843-E0A413E09D8A}"/>
              </a:ext>
            </a:extLst>
          </p:cNvPr>
          <p:cNvSpPr/>
          <p:nvPr/>
        </p:nvSpPr>
        <p:spPr>
          <a:xfrm>
            <a:off x="5230368" y="4230624"/>
            <a:ext cx="185293" cy="74371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616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871D8-A51A-461F-841A-44B60BB6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1163764"/>
            <a:ext cx="7912608" cy="514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5CA1C3-558B-45E6-85DE-A3DD4A0F8C5B}"/>
              </a:ext>
            </a:extLst>
          </p:cNvPr>
          <p:cNvSpPr txBox="1"/>
          <p:nvPr/>
        </p:nvSpPr>
        <p:spPr>
          <a:xfrm>
            <a:off x="434099" y="335280"/>
            <a:ext cx="811730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8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apping the Lifewide dimension of SDG-related activity </a:t>
            </a:r>
          </a:p>
        </p:txBody>
      </p:sp>
    </p:spTree>
    <p:extLst>
      <p:ext uri="{BB962C8B-B14F-4D97-AF65-F5344CB8AC3E}">
        <p14:creationId xmlns:p14="http://schemas.microsoft.com/office/powerpoint/2010/main" val="755174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63630</TotalTime>
  <Words>359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Comic Sans MS</vt:lpstr>
      <vt:lpstr>Modern Love 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jackson</dc:creator>
  <cp:lastModifiedBy>norman jackson</cp:lastModifiedBy>
  <cp:revision>206</cp:revision>
  <cp:lastPrinted>2021-11-21T16:19:09Z</cp:lastPrinted>
  <dcterms:created xsi:type="dcterms:W3CDTF">2021-01-12T18:15:14Z</dcterms:created>
  <dcterms:modified xsi:type="dcterms:W3CDTF">2021-11-21T22:08:37Z</dcterms:modified>
</cp:coreProperties>
</file>