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5" r:id="rId3"/>
    <p:sldMasterId id="2147483760" r:id="rId4"/>
  </p:sldMasterIdLst>
  <p:notesMasterIdLst>
    <p:notesMasterId r:id="rId41"/>
  </p:notesMasterIdLst>
  <p:handoutMasterIdLst>
    <p:handoutMasterId r:id="rId42"/>
  </p:handoutMasterIdLst>
  <p:sldIdLst>
    <p:sldId id="1643" r:id="rId5"/>
    <p:sldId id="1697" r:id="rId6"/>
    <p:sldId id="1698" r:id="rId7"/>
    <p:sldId id="1675" r:id="rId8"/>
    <p:sldId id="1143" r:id="rId9"/>
    <p:sldId id="1699" r:id="rId10"/>
    <p:sldId id="772" r:id="rId11"/>
    <p:sldId id="1644" r:id="rId12"/>
    <p:sldId id="1533" r:id="rId13"/>
    <p:sldId id="1648" r:id="rId14"/>
    <p:sldId id="1656" r:id="rId15"/>
    <p:sldId id="1477" r:id="rId16"/>
    <p:sldId id="1649" r:id="rId17"/>
    <p:sldId id="1604" r:id="rId18"/>
    <p:sldId id="1536" r:id="rId19"/>
    <p:sldId id="1601" r:id="rId20"/>
    <p:sldId id="1617" r:id="rId21"/>
    <p:sldId id="298" r:id="rId22"/>
    <p:sldId id="1618" r:id="rId23"/>
    <p:sldId id="1679" r:id="rId24"/>
    <p:sldId id="1688" r:id="rId25"/>
    <p:sldId id="1689" r:id="rId26"/>
    <p:sldId id="1680" r:id="rId27"/>
    <p:sldId id="1690" r:id="rId28"/>
    <p:sldId id="1683" r:id="rId29"/>
    <p:sldId id="840" r:id="rId30"/>
    <p:sldId id="1149" r:id="rId31"/>
    <p:sldId id="258" r:id="rId32"/>
    <p:sldId id="1668" r:id="rId33"/>
    <p:sldId id="1150" r:id="rId34"/>
    <p:sldId id="1425" r:id="rId35"/>
    <p:sldId id="1621" r:id="rId36"/>
    <p:sldId id="819" r:id="rId37"/>
    <p:sldId id="820" r:id="rId38"/>
    <p:sldId id="1692" r:id="rId39"/>
    <p:sldId id="256"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8EF6F4"/>
    <a:srgbClr val="86FEA3"/>
    <a:srgbClr val="31EFCB"/>
    <a:srgbClr val="1271B2"/>
    <a:srgbClr val="0BF96B"/>
    <a:srgbClr val="F80ED7"/>
    <a:srgbClr val="0091C4"/>
    <a:srgbClr val="43F52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04" autoAdjust="0"/>
    <p:restoredTop sz="89765" autoAdjust="0"/>
  </p:normalViewPr>
  <p:slideViewPr>
    <p:cSldViewPr>
      <p:cViewPr varScale="1">
        <p:scale>
          <a:sx n="75" d="100"/>
          <a:sy n="75" d="100"/>
        </p:scale>
        <p:origin x="1200" y="43"/>
      </p:cViewPr>
      <p:guideLst>
        <p:guide orient="horz" pos="2160"/>
        <p:guide pos="2880"/>
      </p:guideLst>
    </p:cSldViewPr>
  </p:slideViewPr>
  <p:outlineViewPr>
    <p:cViewPr>
      <p:scale>
        <a:sx n="33" d="100"/>
        <a:sy n="33" d="100"/>
      </p:scale>
      <p:origin x="0" y="-4314"/>
    </p:cViewPr>
  </p:outlin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3D43314-6733-4951-9792-BB8F5096A84A}" type="datetimeFigureOut">
              <a:rPr lang="en-GB" smtClean="0"/>
              <a:pPr/>
              <a:t>03/11/2022</a:t>
            </a:fld>
            <a:endParaRPr lang="en-GB"/>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62C0DFF-6BD5-489F-9C6F-F47ECC6E5A2D}" type="slidenum">
              <a:rPr lang="en-GB" smtClean="0"/>
              <a:pPr/>
              <a:t>‹#›</a:t>
            </a:fld>
            <a:endParaRPr lang="en-GB"/>
          </a:p>
        </p:txBody>
      </p:sp>
    </p:spTree>
    <p:extLst>
      <p:ext uri="{BB962C8B-B14F-4D97-AF65-F5344CB8AC3E}">
        <p14:creationId xmlns:p14="http://schemas.microsoft.com/office/powerpoint/2010/main" val="3677278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AA0A854-96D6-495B-8649-B3EECF9233DD}" type="datetimeFigureOut">
              <a:rPr lang="en-GB" smtClean="0"/>
              <a:pPr/>
              <a:t>03/11/2022</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CCAF947-7A2E-4282-B4C6-39663672F056}" type="slidenum">
              <a:rPr lang="en-GB" smtClean="0"/>
              <a:pPr/>
              <a:t>‹#›</a:t>
            </a:fld>
            <a:endParaRPr lang="en-GB"/>
          </a:p>
        </p:txBody>
      </p:sp>
    </p:spTree>
    <p:extLst>
      <p:ext uri="{BB962C8B-B14F-4D97-AF65-F5344CB8AC3E}">
        <p14:creationId xmlns:p14="http://schemas.microsoft.com/office/powerpoint/2010/main" val="447678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EC6E579A-ED05-39DF-E75C-7569350EB112}"/>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530D67DE-C268-BC78-D381-ED9B217845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Michael Eraut’s model of the epistemology of practice in the professional environment based on many years of study of how professionals learn through their work is essentially a model of self-regulation.</a:t>
            </a:r>
          </a:p>
        </p:txBody>
      </p:sp>
      <p:sp>
        <p:nvSpPr>
          <p:cNvPr id="154628" name="Slide Number Placeholder 3">
            <a:extLst>
              <a:ext uri="{FF2B5EF4-FFF2-40B4-BE49-F238E27FC236}">
                <a16:creationId xmlns:a16="http://schemas.microsoft.com/office/drawing/2014/main" id="{388E6A0F-DC58-2096-9193-FFFA6C39F4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E0D0E184-36C2-4E44-B49A-9E7B98A12E39}" type="slidenum">
              <a:rPr lang="en-GB" altLang="en-US" b="0"/>
              <a:pPr eaLnBrk="1" hangingPunct="1"/>
              <a:t>5</a:t>
            </a:fld>
            <a:endParaRPr lang="en-GB" altLang="en-US"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A94F8BB-3B16-48A2-842F-0929A4836ECF}"/>
              </a:ext>
            </a:extLst>
          </p:cNvPr>
          <p:cNvSpPr>
            <a:spLocks noGrp="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E93FD6A1-B2F3-BE85-C4A0-1D2959439B7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69753B3E-6AB1-5DF5-294B-A9EACD7D4CE2}"/>
              </a:ext>
            </a:extLst>
          </p:cNvPr>
          <p:cNvSpPr>
            <a:spLocks noGrp="1"/>
          </p:cNvSpPr>
          <p:nvPr>
            <p:ph type="body" idx="1"/>
          </p:nvPr>
        </p:nvSpPr>
        <p:spPr/>
        <p:txBody>
          <a:bodyPr>
            <a:normAutofit fontScale="70000" lnSpcReduction="20000"/>
          </a:bodyPr>
          <a:lstStyle/>
          <a:p>
            <a:pPr>
              <a:defRPr/>
            </a:pPr>
            <a:r>
              <a:rPr lang="en-US" dirty="0">
                <a:latin typeface="+mn-lt"/>
                <a:ea typeface="+mn-ea"/>
                <a:cs typeface="+mn-cs"/>
              </a:rPr>
              <a:t>Evidence suggests that involving undergraduate students in Inquiry-Based Learning and research-type activities promotes the development of research ‘mindedness’, enhances learner motivation and engagement, develops graduate attributes and complex achievements, supports progression and retention, and prepares students for an uncertain and complex future (e.g. Brew 2006, Healey &amp; Jenkins 2009; Levy et al. 2011). There is also evidence that this approach creates an environment conducive to collaborative learning, empowering students </a:t>
            </a:r>
            <a:endParaRPr lang="en-GB" dirty="0">
              <a:latin typeface="+mn-lt"/>
              <a:ea typeface="+mn-ea"/>
              <a:cs typeface="+mn-cs"/>
            </a:endParaRPr>
          </a:p>
          <a:p>
            <a:pPr>
              <a:defRPr/>
            </a:pPr>
            <a:r>
              <a:rPr lang="en-US" b="1" dirty="0">
                <a:latin typeface="+mn-lt"/>
                <a:ea typeface="+mn-ea"/>
                <a:cs typeface="+mn-cs"/>
              </a:rPr>
              <a:t>‘The ecology of a university depends on a deep and abiding understanding that inquiry, investigation and discovery are at the heart of the enterprise, whether in funded research projects or in undergraduate classrooms or graduate apprenticeships. Everyone at a university should be a discoverer, a learner. That shared mission binds together all that happens on a campus Boyer (1999)</a:t>
            </a:r>
            <a:endParaRPr lang="en-GB" dirty="0">
              <a:latin typeface="+mn-lt"/>
              <a:ea typeface="+mn-ea"/>
              <a:cs typeface="+mn-cs"/>
            </a:endParaRPr>
          </a:p>
          <a:p>
            <a:pPr>
              <a:defRPr/>
            </a:pPr>
            <a:r>
              <a:rPr lang="en-US" b="1" dirty="0">
                <a:latin typeface="+mn-lt"/>
                <a:ea typeface="+mn-ea"/>
                <a:cs typeface="+mn-cs"/>
              </a:rPr>
              <a:t> </a:t>
            </a:r>
            <a:endParaRPr lang="en-GB" dirty="0">
              <a:latin typeface="+mn-lt"/>
              <a:ea typeface="+mn-ea"/>
              <a:cs typeface="+mn-cs"/>
            </a:endParaRPr>
          </a:p>
          <a:p>
            <a:pPr>
              <a:defRPr/>
            </a:pPr>
            <a:r>
              <a:rPr lang="en-US" dirty="0">
                <a:latin typeface="+mn-lt"/>
                <a:ea typeface="+mn-ea"/>
                <a:cs typeface="+mn-cs"/>
              </a:rPr>
              <a:t>to engage in learner-led, peer-supported learning activities and to become co-creators of their own learning </a:t>
            </a:r>
            <a:r>
              <a:rPr lang="en-US" dirty="0" err="1">
                <a:latin typeface="+mn-lt"/>
                <a:ea typeface="+mn-ea"/>
                <a:cs typeface="+mn-cs"/>
              </a:rPr>
              <a:t>experience.Inquiry</a:t>
            </a:r>
            <a:r>
              <a:rPr lang="en-US" dirty="0">
                <a:latin typeface="+mn-lt"/>
                <a:ea typeface="+mn-ea"/>
                <a:cs typeface="+mn-cs"/>
              </a:rPr>
              <a:t> is the basis for all research and scholarship in the disciplines but it is also the key learning process in all knowledge development processes and  is what sustains the ecology of the university (Boyer 1999).</a:t>
            </a:r>
            <a:r>
              <a:rPr lang="en-GB" dirty="0"/>
              <a:t> </a:t>
            </a:r>
            <a:r>
              <a:rPr lang="en-US" dirty="0">
                <a:latin typeface="+mn-lt"/>
                <a:ea typeface="+mn-ea"/>
                <a:cs typeface="+mn-cs"/>
              </a:rPr>
              <a:t> </a:t>
            </a:r>
            <a:endParaRPr lang="en-GB" dirty="0">
              <a:latin typeface="+mn-lt"/>
              <a:ea typeface="+mn-ea"/>
              <a:cs typeface="+mn-cs"/>
            </a:endParaRPr>
          </a:p>
          <a:p>
            <a:pPr>
              <a:defRPr/>
            </a:pPr>
            <a:r>
              <a:rPr lang="en-US" dirty="0">
                <a:latin typeface="+mn-lt"/>
                <a:ea typeface="+mn-ea"/>
                <a:cs typeface="+mn-cs"/>
              </a:rPr>
              <a:t>Inquiry-Based Learning is an umbrella term to describe a range of active learning approaches that are driven by a process of enquiry. Khan and O'Rourke (2004) outline the main characteristics of IBL:</a:t>
            </a:r>
            <a:endParaRPr lang="en-GB" dirty="0">
              <a:latin typeface="+mn-lt"/>
              <a:ea typeface="+mn-ea"/>
              <a:cs typeface="+mn-cs"/>
            </a:endParaRPr>
          </a:p>
          <a:p>
            <a:pPr>
              <a:defRPr/>
            </a:pPr>
            <a:r>
              <a:rPr lang="en-GB" dirty="0">
                <a:latin typeface="+mn-lt"/>
                <a:ea typeface="+mn-ea"/>
                <a:cs typeface="+mn-cs"/>
              </a:rPr>
              <a:t>Engagement – with a complex problem or scenario – that is sufficiently open-ended to allow a variety of responses or solutions.</a:t>
            </a:r>
          </a:p>
          <a:p>
            <a:pPr>
              <a:defRPr/>
            </a:pPr>
            <a:r>
              <a:rPr lang="en-GB" dirty="0">
                <a:latin typeface="+mn-lt"/>
                <a:ea typeface="+mn-ea"/>
                <a:cs typeface="+mn-cs"/>
              </a:rPr>
              <a:t>Students direct the lines of enquiry and the methods employed.</a:t>
            </a:r>
          </a:p>
          <a:p>
            <a:pPr>
              <a:defRPr/>
            </a:pPr>
            <a:r>
              <a:rPr lang="en-GB" b="1" dirty="0">
                <a:latin typeface="+mn-lt"/>
                <a:ea typeface="+mn-ea"/>
                <a:cs typeface="+mn-cs"/>
              </a:rPr>
              <a:t>Figure 9 </a:t>
            </a:r>
            <a:r>
              <a:rPr lang="en-GB" dirty="0">
                <a:latin typeface="+mn-lt"/>
                <a:ea typeface="+mn-ea"/>
                <a:cs typeface="+mn-cs"/>
              </a:rPr>
              <a:t>Representation of IBL process (Levy et al 2011)</a:t>
            </a:r>
          </a:p>
          <a:p>
            <a:pPr>
              <a:defRPr/>
            </a:pPr>
            <a:r>
              <a:rPr lang="en-GB" dirty="0">
                <a:latin typeface="+mn-lt"/>
                <a:ea typeface="+mn-ea"/>
                <a:cs typeface="+mn-cs"/>
              </a:rPr>
              <a:t>The enquiry requires students to draw on existing knowledge and identify what else they need to know</a:t>
            </a:r>
            <a:r>
              <a:rPr lang="en-GB" dirty="0"/>
              <a:t> </a:t>
            </a:r>
            <a:r>
              <a:rPr lang="en-GB" dirty="0">
                <a:latin typeface="+mn-lt"/>
                <a:ea typeface="+mn-ea"/>
                <a:cs typeface="+mn-cs"/>
              </a:rPr>
              <a:t>Tasks stimulate curiosity in the students, encouraging them to actively explore and discover new evidence to support the formulation of solutions.</a:t>
            </a:r>
          </a:p>
          <a:p>
            <a:pPr>
              <a:defRPr/>
            </a:pPr>
            <a:r>
              <a:rPr lang="en-GB" dirty="0">
                <a:latin typeface="+mn-lt"/>
                <a:ea typeface="+mn-ea"/>
                <a:cs typeface="+mn-cs"/>
              </a:rPr>
              <a:t>Responsibility falls to the student for analysing and presenting that evidence in appropriate ways and in support of their own response to the problem.</a:t>
            </a:r>
          </a:p>
          <a:p>
            <a:pPr>
              <a:defRPr/>
            </a:pPr>
            <a:r>
              <a:rPr lang="en-GB" dirty="0">
                <a:latin typeface="+mn-lt"/>
                <a:ea typeface="+mn-ea"/>
                <a:cs typeface="+mn-cs"/>
              </a:rPr>
              <a:t> </a:t>
            </a:r>
          </a:p>
          <a:p>
            <a:pPr>
              <a:defRPr/>
            </a:pPr>
            <a:r>
              <a:rPr lang="en-GB" dirty="0">
                <a:latin typeface="+mn-lt"/>
                <a:ea typeface="+mn-ea"/>
                <a:cs typeface="+mn-cs"/>
              </a:rPr>
              <a:t>IBL can be developed in any academic discipline. For example, in sciences it is fundamental to conducting </a:t>
            </a:r>
          </a:p>
          <a:p>
            <a:pPr>
              <a:defRPr/>
            </a:pPr>
            <a:r>
              <a:rPr lang="en-GB" dirty="0">
                <a:latin typeface="+mn-lt"/>
                <a:ea typeface="+mn-ea"/>
                <a:cs typeface="+mn-cs"/>
              </a:rPr>
              <a:t>experiments, in technology for the testing and evaluation of materials and the building of prototypes, in natural sciences it is the basis of field investigations, in medicine PBL can form the basis of the whole curriculum,  and IBL is the basis for individual and collaborative research in all disciplines.  It can be used for whole programmes/modules or as discrete activities built into lectures, seminars, laboratory work, fieldwork or co-curricular activities.  IBL may be undertaken as an individual project but it more typically a collaborative project in which learners work in small groups. </a:t>
            </a:r>
          </a:p>
          <a:p>
            <a:pPr>
              <a:defRPr/>
            </a:pPr>
            <a:r>
              <a:rPr lang="en-GB" dirty="0">
                <a:latin typeface="+mn-lt"/>
                <a:ea typeface="+mn-ea"/>
                <a:cs typeface="+mn-cs"/>
              </a:rPr>
              <a:t> </a:t>
            </a:r>
          </a:p>
          <a:p>
            <a:pPr>
              <a:defRPr/>
            </a:pPr>
            <a:r>
              <a:rPr lang="en-GB" dirty="0">
                <a:latin typeface="+mn-lt"/>
                <a:ea typeface="+mn-ea"/>
                <a:cs typeface="+mn-cs"/>
              </a:rPr>
              <a:t>The EBL process can be represented as a cycle (shown in slide) involving: developing questions, making observations, negotiating and agreeing tasks, undertaking research to find out what information is available, recording and collating information, developing methods for surveys or experiments, developing instruments for data collection, collecting, analyzing, and interpreting data, developing tools and frameworks for analysis, discussing possible explanations and solutions, negotiating and agreeing the content of reports and making presentations that have to be defended, and then reflecting on the process of doing and learning.</a:t>
            </a:r>
          </a:p>
          <a:p>
            <a:pPr>
              <a:defRPr/>
            </a:pPr>
            <a:r>
              <a:rPr lang="en-GB" dirty="0">
                <a:latin typeface="+mn-lt"/>
                <a:ea typeface="+mn-ea"/>
                <a:cs typeface="+mn-cs"/>
              </a:rPr>
              <a:t> </a:t>
            </a:r>
          </a:p>
          <a:p>
            <a:pPr>
              <a:defRPr/>
            </a:pPr>
            <a:r>
              <a:rPr lang="en-GB" dirty="0" err="1">
                <a:latin typeface="+mn-lt"/>
                <a:ea typeface="+mn-ea"/>
                <a:cs typeface="+mn-cs"/>
              </a:rPr>
              <a:t>Banchi</a:t>
            </a:r>
            <a:r>
              <a:rPr lang="en-GB" dirty="0">
                <a:latin typeface="+mn-lt"/>
                <a:ea typeface="+mn-ea"/>
                <a:cs typeface="+mn-cs"/>
              </a:rPr>
              <a:t> and Bell (2008) identify four levels of inquiry through which learner autonomy and self-management increases (Table  2). Open inquiry activities are only successful if students are motivated by intrinsic interests and if they are equipped with the skills to conduct their own research study </a:t>
            </a:r>
          </a:p>
          <a:p>
            <a:pPr>
              <a:defRPr/>
            </a:pPr>
            <a:r>
              <a:rPr lang="en-GB" dirty="0">
                <a:latin typeface="+mn-lt"/>
                <a:ea typeface="+mn-ea"/>
                <a:cs typeface="+mn-cs"/>
              </a:rPr>
              <a:t> </a:t>
            </a:r>
          </a:p>
          <a:p>
            <a:pPr>
              <a:defRPr/>
            </a:pPr>
            <a:endParaRPr lang="en-GB" dirty="0"/>
          </a:p>
        </p:txBody>
      </p:sp>
      <p:sp>
        <p:nvSpPr>
          <p:cNvPr id="168964" name="Slide Number Placeholder 3">
            <a:extLst>
              <a:ext uri="{FF2B5EF4-FFF2-40B4-BE49-F238E27FC236}">
                <a16:creationId xmlns:a16="http://schemas.microsoft.com/office/drawing/2014/main" id="{5A865492-75AF-E323-A71E-558B96BA06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EDE29F34-2940-438B-BDE4-CF5A2885BE4C}" type="slidenum">
              <a:rPr lang="en-GB" altLang="en-US" b="0"/>
              <a:pPr eaLnBrk="1" hangingPunct="1"/>
              <a:t>27</a:t>
            </a:fld>
            <a:endParaRPr lang="en-GB" altLang="en-US"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B19F8B-E4C1-4706-8754-25B6BDC1ECE2}" type="slidenum">
              <a:rPr lang="en-US" smtClean="0"/>
              <a:t>30</a:t>
            </a:fld>
            <a:endParaRPr lang="en-US"/>
          </a:p>
        </p:txBody>
      </p:sp>
    </p:spTree>
    <p:extLst>
      <p:ext uri="{BB962C8B-B14F-4D97-AF65-F5344CB8AC3E}">
        <p14:creationId xmlns:p14="http://schemas.microsoft.com/office/powerpoint/2010/main" val="3773304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31</a:t>
            </a:fld>
            <a:endParaRPr lang="en-GB"/>
          </a:p>
        </p:txBody>
      </p:sp>
    </p:spTree>
    <p:extLst>
      <p:ext uri="{BB962C8B-B14F-4D97-AF65-F5344CB8AC3E}">
        <p14:creationId xmlns:p14="http://schemas.microsoft.com/office/powerpoint/2010/main" val="973181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36</a:t>
            </a:fld>
            <a:endParaRPr lang="en-GB"/>
          </a:p>
        </p:txBody>
      </p:sp>
    </p:spTree>
    <p:extLst>
      <p:ext uri="{BB962C8B-B14F-4D97-AF65-F5344CB8AC3E}">
        <p14:creationId xmlns:p14="http://schemas.microsoft.com/office/powerpoint/2010/main" val="378655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0C0F5C1-A1A2-4F5E-9AC6-924E4D748628}"/>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0722DA5C-0DF9-44D3-8D19-971EB6F15351}"/>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endParaRPr lang="en-GB" altLang="en-US"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1988" name="Slide Number Placeholder 3">
            <a:extLst>
              <a:ext uri="{FF2B5EF4-FFF2-40B4-BE49-F238E27FC236}">
                <a16:creationId xmlns:a16="http://schemas.microsoft.com/office/drawing/2014/main" id="{6E4CBF37-FBA3-4BDF-AEDB-B7C28D731A5B}"/>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57066" indent="-291179" eaLnBrk="0" hangingPunct="0">
              <a:defRPr b="1">
                <a:solidFill>
                  <a:schemeClr val="tx1"/>
                </a:solidFill>
                <a:latin typeface="Arial" panose="020B0604020202020204" pitchFamily="34" charset="0"/>
                <a:ea typeface="MS PGothic" panose="020B0600070205080204" pitchFamily="34" charset="-128"/>
              </a:defRPr>
            </a:lvl2pPr>
            <a:lvl3pPr marL="1164717" indent="-232943" eaLnBrk="0" hangingPunct="0">
              <a:defRPr b="1">
                <a:solidFill>
                  <a:schemeClr val="tx1"/>
                </a:solidFill>
                <a:latin typeface="Arial" panose="020B0604020202020204" pitchFamily="34" charset="0"/>
                <a:ea typeface="MS PGothic" panose="020B0600070205080204" pitchFamily="34" charset="-128"/>
              </a:defRPr>
            </a:lvl3pPr>
            <a:lvl4pPr marL="1630604" indent="-232943" eaLnBrk="0" hangingPunct="0">
              <a:defRPr b="1">
                <a:solidFill>
                  <a:schemeClr val="tx1"/>
                </a:solidFill>
                <a:latin typeface="Arial" panose="020B0604020202020204" pitchFamily="34" charset="0"/>
                <a:ea typeface="MS PGothic" panose="020B0600070205080204" pitchFamily="34" charset="-128"/>
              </a:defRPr>
            </a:lvl4pPr>
            <a:lvl5pPr marL="2096491" indent="-232943" eaLnBrk="0" hangingPunct="0">
              <a:defRPr b="1">
                <a:solidFill>
                  <a:schemeClr val="tx1"/>
                </a:solidFill>
                <a:latin typeface="Arial" panose="020B0604020202020204" pitchFamily="34" charset="0"/>
                <a:ea typeface="MS PGothic" panose="020B0600070205080204" pitchFamily="34" charset="-128"/>
              </a:defRPr>
            </a:lvl5pPr>
            <a:lvl6pPr marL="2562377"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8264"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4151"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60038"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C7D893DC-C77D-4CBF-9FA7-DC2131251D61}" type="slidenum">
              <a:rPr lang="en-GB" altLang="en-US" b="0"/>
              <a:pPr eaLnBrk="1" hangingPunct="1"/>
              <a:t>7</a:t>
            </a:fld>
            <a:endParaRPr lang="en-GB" altLang="en-US"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8</a:t>
            </a:fld>
            <a:endParaRPr lang="en-GB"/>
          </a:p>
        </p:txBody>
      </p:sp>
    </p:spTree>
    <p:extLst>
      <p:ext uri="{BB962C8B-B14F-4D97-AF65-F5344CB8AC3E}">
        <p14:creationId xmlns:p14="http://schemas.microsoft.com/office/powerpoint/2010/main" val="1639111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9FE8CC6-9FA4-4BBD-994A-65AC56B144D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7789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16</a:t>
            </a:fld>
            <a:endParaRPr lang="en-GB"/>
          </a:p>
        </p:txBody>
      </p:sp>
    </p:spTree>
    <p:extLst>
      <p:ext uri="{BB962C8B-B14F-4D97-AF65-F5344CB8AC3E}">
        <p14:creationId xmlns:p14="http://schemas.microsoft.com/office/powerpoint/2010/main" val="3394734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1181100" y="696913"/>
            <a:ext cx="4648200" cy="3486150"/>
          </a:xfrm>
          <a:ln/>
        </p:spPr>
      </p:sp>
      <p:sp>
        <p:nvSpPr>
          <p:cNvPr id="3" name="Notes Placeholder 2"/>
          <p:cNvSpPr>
            <a:spLocks noGrp="1"/>
          </p:cNvSpPr>
          <p:nvPr>
            <p:ph type="body" idx="1"/>
          </p:nvPr>
        </p:nvSpPr>
        <p:spPr/>
        <p:txBody>
          <a:bodyPr>
            <a:normAutofit/>
          </a:bodyPr>
          <a:lstStyle/>
          <a:p>
            <a:pPr>
              <a:defRPr/>
            </a:pPr>
            <a:r>
              <a:rPr lang="en-US" dirty="0">
                <a:latin typeface="+mn-lt"/>
                <a:ea typeface="+mn-ea"/>
                <a:cs typeface="+mn-cs"/>
              </a:rPr>
              <a:t> </a:t>
            </a:r>
          </a:p>
          <a:p>
            <a:pPr>
              <a:defRPr/>
            </a:pPr>
            <a:r>
              <a:rPr lang="en-GB" dirty="0">
                <a:latin typeface="+mn-lt"/>
                <a:ea typeface="+mn-ea"/>
                <a:cs typeface="+mn-cs"/>
              </a:rPr>
              <a:t> </a:t>
            </a:r>
            <a:endParaRPr lang="en-US" dirty="0">
              <a:latin typeface="+mn-lt"/>
              <a:ea typeface="+mn-ea"/>
              <a:cs typeface="+mn-cs"/>
            </a:endParaRPr>
          </a:p>
          <a:p>
            <a:pPr>
              <a:defRPr/>
            </a:pPr>
            <a:endParaRPr lang="en-GB" dirty="0"/>
          </a:p>
          <a:p>
            <a:pPr>
              <a:defRPr/>
            </a:pPr>
            <a:endParaRPr lang="en-GB" dirty="0"/>
          </a:p>
        </p:txBody>
      </p:sp>
      <p:sp>
        <p:nvSpPr>
          <p:cNvPr id="13312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5562BA-5AC1-4F60-BDA2-8A16F41F8A9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78A1EA4F-A57A-4AEE-A965-7D3811F42B4A}"/>
              </a:ext>
            </a:extLst>
          </p:cNvPr>
          <p:cNvSpPr>
            <a:spLocks noGrp="1" noRot="1" noChangeAspect="1" noChangeArrowheads="1" noTextEdit="1"/>
          </p:cNvSpPr>
          <p:nvPr>
            <p:ph type="sldImg"/>
          </p:nvPr>
        </p:nvSpPr>
        <p:spPr>
          <a:xfrm>
            <a:off x="1457325" y="1181100"/>
            <a:ext cx="4251325" cy="3189288"/>
          </a:xfrm>
          <a:ln/>
        </p:spPr>
      </p:sp>
      <p:sp>
        <p:nvSpPr>
          <p:cNvPr id="115715" name="Notes Placeholder 2">
            <a:extLst>
              <a:ext uri="{FF2B5EF4-FFF2-40B4-BE49-F238E27FC236}">
                <a16:creationId xmlns:a16="http://schemas.microsoft.com/office/drawing/2014/main" id="{10F34935-AC4C-443E-A1A2-F186D0E9F980}"/>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70000" lnSpcReduction="20000"/>
          </a:bodyPr>
          <a:lstStyle/>
          <a:p>
            <a:r>
              <a:rPr lang="en-GB" altLang="en-US" sz="1000" dirty="0">
                <a:latin typeface="Arial" panose="020B0604020202020204" pitchFamily="34" charset="0"/>
              </a:rPr>
              <a:t>Summary of the components of a learning ecology</a:t>
            </a:r>
          </a:p>
          <a:p>
            <a:endParaRPr lang="en-GB" altLang="en-US" sz="1000" dirty="0">
              <a:latin typeface="Arial" panose="020B0604020202020204" pitchFamily="34" charset="0"/>
            </a:endParaRPr>
          </a:p>
          <a:p>
            <a:r>
              <a:rPr lang="en-GB" altLang="en-US" sz="1000" dirty="0">
                <a:latin typeface="Arial" panose="020B0604020202020204" pitchFamily="34" charset="0"/>
              </a:rPr>
              <a:t>Learning ecologies (Jackson 2013a:14) 'the process(es) we create in a particular context for a particular purpose that provides us with opportunities, relationships and resources for learning, development and achievement'.   </a:t>
            </a:r>
          </a:p>
          <a:p>
            <a:endParaRPr lang="en-US" altLang="en-US" sz="1000" dirty="0">
              <a:latin typeface="Arial" panose="020B0604020202020204" pitchFamily="34" charset="0"/>
            </a:endParaRPr>
          </a:p>
          <a:p>
            <a:r>
              <a:rPr lang="en-US" altLang="en-US" sz="1000" dirty="0">
                <a:latin typeface="Arial" panose="020B0604020202020204" pitchFamily="34" charset="0"/>
              </a:rPr>
              <a:t>This definition represents the integration and interdependence of the elements of learning and achievement which include the contexts and spaces we inhabit, including our history, relationships and resources, (the most important being knowledge and tools to aid thinking), and our will and capability to create a learning process or learning ecology for a particular purpose.</a:t>
            </a:r>
          </a:p>
          <a:p>
            <a:endParaRPr lang="en-US" altLang="en-US" sz="1000" dirty="0">
              <a:latin typeface="Arial" panose="020B0604020202020204" pitchFamily="34" charset="0"/>
            </a:endParaRPr>
          </a:p>
          <a:p>
            <a:r>
              <a:rPr lang="en-US" altLang="en-US" sz="1000" dirty="0">
                <a:latin typeface="Arial" panose="020B0604020202020204" pitchFamily="34" charset="0"/>
              </a:rPr>
              <a:t>Such actions may be directed explicitly to learning or mastering something but more likely they will be primarily concerned with performing a task, resolving an issue, solving a problem, or making the most of a new opportunity. </a:t>
            </a:r>
          </a:p>
          <a:p>
            <a:endParaRPr lang="en-GB" altLang="en-US" sz="1000" dirty="0">
              <a:latin typeface="Arial" panose="020B0604020202020204" pitchFamily="34" charset="0"/>
            </a:endParaRPr>
          </a:p>
          <a:p>
            <a:r>
              <a:rPr lang="en-GB" altLang="en-US" sz="1000" dirty="0">
                <a:latin typeface="Arial" panose="020B0604020202020204" pitchFamily="34" charset="0"/>
              </a:rPr>
              <a:t>Learning ecologies have temporal dimensions as well as spatial and contextual dimensions: they have the capability to connect different spaces and contexts existing simultaneously across a person's life-course, as well as different spaces and contexts existing in different time periods throughout their life-course. </a:t>
            </a:r>
          </a:p>
          <a:p>
            <a:endParaRPr lang="en-GB" altLang="en-US" sz="1000" dirty="0">
              <a:latin typeface="Arial" panose="020B0604020202020204" pitchFamily="34" charset="0"/>
            </a:endParaRPr>
          </a:p>
          <a:p>
            <a:endParaRPr lang="en-GB" altLang="en-US" sz="1000" dirty="0">
              <a:latin typeface="Arial" panose="020B0604020202020204" pitchFamily="34" charset="0"/>
            </a:endParaRPr>
          </a:p>
          <a:p>
            <a:pPr algn="ctr"/>
            <a:r>
              <a:rPr lang="en-GB" altLang="en-US" sz="1000" dirty="0">
                <a:latin typeface="Arial" panose="020B0604020202020204" pitchFamily="34" charset="0"/>
              </a:rPr>
              <a:t>HYPOTHESIS : ECOLOGIES FOR ACHIEVING OUR PURPOSES </a:t>
            </a:r>
          </a:p>
          <a:p>
            <a:pPr algn="ctr"/>
            <a:r>
              <a:rPr lang="en-GB" altLang="en-US" sz="1000" dirty="0">
                <a:latin typeface="Arial" panose="020B0604020202020204" pitchFamily="34" charset="0"/>
              </a:rPr>
              <a:t>ARE OUR VEHICLES FOR DISCOVERING &amp; CREATING MEANING</a:t>
            </a:r>
          </a:p>
          <a:p>
            <a:endParaRPr lang="en-GB" altLang="en-US" sz="1000" dirty="0">
              <a:latin typeface="Arial" panose="020B0604020202020204" pitchFamily="34" charset="0"/>
            </a:endParaRPr>
          </a:p>
          <a:p>
            <a:r>
              <a:rPr lang="en-GB" altLang="en-US" sz="1000" dirty="0">
                <a:latin typeface="Arial" panose="020B0604020202020204" pitchFamily="34" charset="0"/>
              </a:rPr>
              <a:t>Our </a:t>
            </a:r>
            <a:r>
              <a:rPr lang="en-GB" altLang="en-US" sz="1000" dirty="0">
                <a:solidFill>
                  <a:srgbClr val="FF0000"/>
                </a:solidFill>
                <a:latin typeface="Arial" panose="020B0604020202020204" pitchFamily="34" charset="0"/>
              </a:rPr>
              <a:t>beliefs</a:t>
            </a:r>
            <a:r>
              <a:rPr lang="en-GB" altLang="en-US" sz="1000" dirty="0">
                <a:latin typeface="Arial" panose="020B0604020202020204" pitchFamily="34" charset="0"/>
              </a:rPr>
              <a:t> </a:t>
            </a:r>
            <a:r>
              <a:rPr lang="en-GB" altLang="en-US" sz="1000" dirty="0">
                <a:solidFill>
                  <a:srgbClr val="FF0000"/>
                </a:solidFill>
                <a:latin typeface="Arial" panose="020B0604020202020204" pitchFamily="34" charset="0"/>
              </a:rPr>
              <a:t>shape what we value </a:t>
            </a:r>
            <a:r>
              <a:rPr lang="en-GB" altLang="en-US" sz="1000" dirty="0">
                <a:latin typeface="Arial" panose="020B0604020202020204" pitchFamily="34" charset="0"/>
              </a:rPr>
              <a:t>and what we value shape our beliefs</a:t>
            </a:r>
          </a:p>
          <a:p>
            <a:endParaRPr lang="en-GB" altLang="en-US" sz="1000" dirty="0">
              <a:latin typeface="Arial" panose="020B0604020202020204" pitchFamily="34" charset="0"/>
            </a:endParaRPr>
          </a:p>
          <a:p>
            <a:r>
              <a:rPr lang="en-GB" altLang="en-US" sz="1000" dirty="0">
                <a:latin typeface="Arial" panose="020B0604020202020204" pitchFamily="34" charset="0"/>
              </a:rPr>
              <a:t>Our  </a:t>
            </a:r>
            <a:r>
              <a:rPr lang="en-GB" altLang="en-US" sz="1000" dirty="0">
                <a:solidFill>
                  <a:srgbClr val="FF0000"/>
                </a:solidFill>
                <a:latin typeface="Arial" panose="020B0604020202020204" pitchFamily="34" charset="0"/>
              </a:rPr>
              <a:t>beliefs &amp;</a:t>
            </a:r>
            <a:r>
              <a:rPr lang="en-GB" altLang="en-US" sz="1000" dirty="0">
                <a:latin typeface="Arial" panose="020B0604020202020204" pitchFamily="34" charset="0"/>
              </a:rPr>
              <a:t> </a:t>
            </a:r>
            <a:r>
              <a:rPr lang="en-GB" altLang="en-US" sz="1000" dirty="0">
                <a:solidFill>
                  <a:srgbClr val="FF0000"/>
                </a:solidFill>
                <a:latin typeface="Arial" panose="020B0604020202020204" pitchFamily="34" charset="0"/>
              </a:rPr>
              <a:t>values shape our purposes </a:t>
            </a:r>
            <a:r>
              <a:rPr lang="en-GB" altLang="en-US" sz="1000" dirty="0">
                <a:latin typeface="Arial" panose="020B0604020202020204" pitchFamily="34" charset="0"/>
              </a:rPr>
              <a:t>– purposes emerge from the circumstances of our life and what we value they give our life meaning</a:t>
            </a:r>
          </a:p>
          <a:p>
            <a:endParaRPr lang="en-GB" altLang="en-US" sz="1000" dirty="0">
              <a:solidFill>
                <a:srgbClr val="FF0000"/>
              </a:solidFill>
              <a:latin typeface="Arial" panose="020B0604020202020204" pitchFamily="34" charset="0"/>
            </a:endParaRPr>
          </a:p>
          <a:p>
            <a:r>
              <a:rPr lang="en-GB" altLang="en-US" sz="1000" dirty="0">
                <a:solidFill>
                  <a:srgbClr val="FF0000"/>
                </a:solidFill>
                <a:latin typeface="Arial" panose="020B0604020202020204" pitchFamily="34" charset="0"/>
              </a:rPr>
              <a:t>Purposes create intentions (will/desire/ambition)</a:t>
            </a:r>
            <a:r>
              <a:rPr lang="en-GB" altLang="en-US" sz="1000" dirty="0">
                <a:latin typeface="Arial" panose="020B0604020202020204" pitchFamily="34" charset="0"/>
              </a:rPr>
              <a:t> to act on purpose (to reinforce the meaning that is our life) eg the desire to make a positive contribution/to make a difference to create a better version of oneself and to create new value in the world we are attending</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Intentions cause us to search our life/world (contexts) for affordance </a:t>
            </a:r>
            <a:r>
              <a:rPr lang="en-GB" altLang="en-US" sz="1000" dirty="0">
                <a:latin typeface="Arial" panose="020B0604020202020204" pitchFamily="34" charset="0"/>
              </a:rPr>
              <a:t>(perceptions of possibility for action – eg to make a difference) </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Affordance enables us to formulate goals to drive specific actions and behaviours in the particular contexts and situations of our life/world</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These actions and behaviours result in an ‘ecology for achieving our goals’. </a:t>
            </a:r>
            <a:r>
              <a:rPr lang="en-GB" altLang="en-US" sz="1000" dirty="0">
                <a:latin typeface="Arial" panose="020B0604020202020204" pitchFamily="34" charset="0"/>
              </a:rPr>
              <a:t>Our ecology is the way we interpret, relate to, connect and interact with our world of which we are a part not a separate entity. Our ecology involves relationships, activities, experiences, use of resources (knowledge/tools and other artefacts) through which we learn and develop in order to accomplish something we value and create new and deeper meanings in the process.</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New meaning grows from the experiences and reflections on experience grown through our ecology when it is integrated with our previous understandings, values and beliefs. </a:t>
            </a:r>
            <a:r>
              <a:rPr lang="en-GB" altLang="en-US" sz="1000" dirty="0">
                <a:latin typeface="Arial" panose="020B0604020202020204" pitchFamily="34" charset="0"/>
              </a:rPr>
              <a:t>Our unfolding experiences contain things which are currently meaningful and also things that do not make sense to us. It is in striving to make sense or better sense of such things that new meaning grows in relation to all of the above. Its an ecological process.</a:t>
            </a:r>
          </a:p>
          <a:p>
            <a:endParaRPr lang="en-GB" altLang="en-US" dirty="0">
              <a:latin typeface="Arial" panose="020B0604020202020204" pitchFamily="34" charset="0"/>
            </a:endParaRPr>
          </a:p>
          <a:p>
            <a:endParaRPr lang="en-GB" altLang="en-US" dirty="0">
              <a:latin typeface="Arial" panose="020B0604020202020204" pitchFamily="34" charset="0"/>
            </a:endParaRPr>
          </a:p>
          <a:p>
            <a:endParaRPr lang="en-GB" altLang="en-US" dirty="0">
              <a:latin typeface="Arial" panose="020B0604020202020204" pitchFamily="34" charset="0"/>
            </a:endParaRPr>
          </a:p>
          <a:p>
            <a:endParaRPr lang="en-US" altLang="en-US" dirty="0">
              <a:latin typeface="Arial" panose="020B0604020202020204" pitchFamily="34" charset="0"/>
            </a:endParaRPr>
          </a:p>
        </p:txBody>
      </p:sp>
      <p:sp>
        <p:nvSpPr>
          <p:cNvPr id="115716" name="Slide Number Placeholder 3">
            <a:extLst>
              <a:ext uri="{FF2B5EF4-FFF2-40B4-BE49-F238E27FC236}">
                <a16:creationId xmlns:a16="http://schemas.microsoft.com/office/drawing/2014/main" id="{8391D13B-B24A-4820-999E-3E2D48D96740}"/>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71450" indent="-296711">
              <a:defRPr b="1">
                <a:solidFill>
                  <a:schemeClr val="tx1"/>
                </a:solidFill>
                <a:latin typeface="Arial" panose="020B0604020202020204" pitchFamily="34" charset="0"/>
                <a:ea typeface="MS PGothic" panose="020B0600070205080204" pitchFamily="34" charset="-128"/>
              </a:defRPr>
            </a:lvl2pPr>
            <a:lvl3pPr marL="1186847" indent="-237369">
              <a:defRPr b="1">
                <a:solidFill>
                  <a:schemeClr val="tx1"/>
                </a:solidFill>
                <a:latin typeface="Arial" panose="020B0604020202020204" pitchFamily="34" charset="0"/>
                <a:ea typeface="MS PGothic" panose="020B0600070205080204" pitchFamily="34" charset="-128"/>
              </a:defRPr>
            </a:lvl3pPr>
            <a:lvl4pPr marL="1661585" indent="-237369">
              <a:defRPr b="1">
                <a:solidFill>
                  <a:schemeClr val="tx1"/>
                </a:solidFill>
                <a:latin typeface="Arial" panose="020B0604020202020204" pitchFamily="34" charset="0"/>
                <a:ea typeface="MS PGothic" panose="020B0600070205080204" pitchFamily="34" charset="-128"/>
              </a:defRPr>
            </a:lvl4pPr>
            <a:lvl5pPr marL="2136324" indent="-237369">
              <a:defRPr b="1">
                <a:solidFill>
                  <a:schemeClr val="tx1"/>
                </a:solidFill>
                <a:latin typeface="Arial" panose="020B0604020202020204" pitchFamily="34" charset="0"/>
                <a:ea typeface="MS PGothic" panose="020B0600070205080204" pitchFamily="34" charset="-128"/>
              </a:defRPr>
            </a:lvl5pPr>
            <a:lvl6pPr marL="2611062"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5801"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60540"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5279"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E2EFB9DF-3BA9-4316-AFFC-D82FC24513C5}" type="slidenum">
              <a:rPr lang="en-GB" altLang="en-US" b="0">
                <a:solidFill>
                  <a:srgbClr val="000000"/>
                </a:solidFill>
              </a:rPr>
              <a:pPr/>
              <a:t>19</a:t>
            </a:fld>
            <a:endParaRPr lang="en-GB" altLang="en-US" b="0">
              <a:solidFill>
                <a:srgbClr val="000000"/>
              </a:solidFill>
            </a:endParaRPr>
          </a:p>
        </p:txBody>
      </p:sp>
    </p:spTree>
    <p:extLst>
      <p:ext uri="{BB962C8B-B14F-4D97-AF65-F5344CB8AC3E}">
        <p14:creationId xmlns:p14="http://schemas.microsoft.com/office/powerpoint/2010/main" val="224380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GB" dirty="0"/>
          </a:p>
          <a:p>
            <a:pPr>
              <a:defRPr/>
            </a:pPr>
            <a:r>
              <a:rPr lang="en-GB" dirty="0"/>
              <a:t>1) I drew on past learning ecologies and the resources I had developed through them including my learning about learning ecologies – learning ecology</a:t>
            </a:r>
          </a:p>
          <a:p>
            <a:pPr>
              <a:defRPr/>
            </a:pPr>
            <a:r>
              <a:rPr lang="en-GB" dirty="0"/>
              <a:t>2) I developed and posted the online survey based</a:t>
            </a:r>
            <a:r>
              <a:rPr lang="en-GB" baseline="0" dirty="0"/>
              <a:t> on previous surveys</a:t>
            </a:r>
            <a:endParaRPr lang="en-GB" dirty="0"/>
          </a:p>
          <a:p>
            <a:pPr>
              <a:defRPr/>
            </a:pPr>
            <a:r>
              <a:rPr lang="en-GB" dirty="0"/>
              <a:t>3) I prepared a web page to enable my resources to be </a:t>
            </a:r>
            <a:r>
              <a:rPr lang="en-GB" dirty="0" err="1"/>
              <a:t>curated</a:t>
            </a:r>
            <a:r>
              <a:rPr lang="en-GB" dirty="0"/>
              <a:t> and shared with you</a:t>
            </a:r>
          </a:p>
          <a:p>
            <a:pPr>
              <a:defRPr/>
            </a:pPr>
            <a:r>
              <a:rPr lang="en-GB" dirty="0"/>
              <a:t>4) I shared my ideas through my presentation which included feedback on the results of the survey</a:t>
            </a:r>
          </a:p>
          <a:p>
            <a:pPr>
              <a:defRPr/>
            </a:pPr>
            <a:r>
              <a:rPr lang="en-GB" dirty="0"/>
              <a:t>5) I encouraged you to post your ideas and questions to #</a:t>
            </a:r>
            <a:r>
              <a:rPr lang="en-GB" dirty="0" err="1"/>
              <a:t>dmucreatives</a:t>
            </a:r>
            <a:endParaRPr lang="en-GB" dirty="0"/>
          </a:p>
          <a:p>
            <a:pPr>
              <a:defRPr/>
            </a:pPr>
            <a:endParaRPr lang="en-GB" dirty="0"/>
          </a:p>
          <a:p>
            <a:pPr>
              <a:defRPr/>
            </a:pPr>
            <a:r>
              <a:rPr lang="en-GB" dirty="0"/>
              <a:t>While the ideas are not new to me the challenge has been in developing and presenting them for the particular context of your conference – it has made me think about what I know differently</a:t>
            </a:r>
            <a:r>
              <a:rPr lang="en-GB" baseline="0" dirty="0"/>
              <a:t> and also caused me to realise what I don’t know and that I should try to learn more. On this occasion my process has been mainly one of adaptation and </a:t>
            </a:r>
            <a:r>
              <a:rPr lang="en-GB" baseline="0" dirty="0" err="1"/>
              <a:t>recontextualisation</a:t>
            </a:r>
            <a:r>
              <a:rPr lang="en-GB" baseline="0" dirty="0"/>
              <a:t> but I feel it has become the starting point for a new trajectory of learning and a new ecology for learning.</a:t>
            </a: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r>
              <a:rPr lang="en-US" dirty="0"/>
              <a:t>PROMPTS FOR REFLECTING ON LEARNING WITHIN AN ECOLOGY</a:t>
            </a:r>
          </a:p>
          <a:p>
            <a:r>
              <a:rPr lang="en-US" dirty="0"/>
              <a:t>What purpose did your ecology fulfil? What were you trying to achieve?</a:t>
            </a:r>
          </a:p>
          <a:p>
            <a:r>
              <a:rPr lang="en-US" dirty="0"/>
              <a:t>What were the important contexts in which you were working? What new understandings of context did you have to develop in order to achieve?</a:t>
            </a:r>
          </a:p>
          <a:p>
            <a:r>
              <a:rPr lang="en-US" dirty="0"/>
              <a:t>What opportunities did you find or create for yourself that enabled you to achieve your goals?</a:t>
            </a:r>
          </a:p>
          <a:p>
            <a:r>
              <a:rPr lang="en-US" dirty="0"/>
              <a:t>What resources and tools did you draw upon to achieve your goals, and what new resources did you create?</a:t>
            </a:r>
          </a:p>
          <a:p>
            <a:r>
              <a:rPr lang="en-US" dirty="0"/>
              <a:t>What sort of physical, intellectual or emotional, spaces did you need or create in order to achieve your goals?</a:t>
            </a:r>
          </a:p>
          <a:p>
            <a:r>
              <a:rPr lang="en-US" dirty="0"/>
              <a:t>What processes/activities did you engage in order to achieve/perform? </a:t>
            </a:r>
          </a:p>
          <a:p>
            <a:r>
              <a:rPr lang="en-US" dirty="0"/>
              <a:t>What challenges did you have to overcome and what did you learn from engaging with these challenges?</a:t>
            </a:r>
          </a:p>
          <a:p>
            <a:r>
              <a:rPr lang="en-US" dirty="0"/>
              <a:t>What mistakes did you make that you learnt something useful from?</a:t>
            </a:r>
          </a:p>
          <a:p>
            <a:r>
              <a:rPr lang="en-US" dirty="0"/>
              <a:t>What important relationships did you form in order to achieve your goals? What did you learn through these relationships?</a:t>
            </a:r>
          </a:p>
          <a:p>
            <a:r>
              <a:rPr lang="en-US" dirty="0"/>
              <a:t> </a:t>
            </a:r>
          </a:p>
          <a:p>
            <a:pPr>
              <a:defRPr/>
            </a:pPr>
            <a:endParaRPr lang="en-GB" dirty="0"/>
          </a:p>
          <a:p>
            <a:pPr>
              <a:defRPr/>
            </a:pPr>
            <a:endParaRPr lang="en-GB" dirty="0"/>
          </a:p>
          <a:p>
            <a:pPr>
              <a:defRPr/>
            </a:pPr>
            <a:endParaRPr lang="en-GB" dirty="0"/>
          </a:p>
          <a:p>
            <a:pPr>
              <a:defRPr/>
            </a:pPr>
            <a:endParaRPr lang="en-GB" dirty="0"/>
          </a:p>
        </p:txBody>
      </p:sp>
      <p:sp>
        <p:nvSpPr>
          <p:cNvPr id="87044" name="Slide Number Placeholder 3"/>
          <p:cNvSpPr>
            <a:spLocks noGrp="1"/>
          </p:cNvSpPr>
          <p:nvPr>
            <p:ph type="sldNum" sz="quarter" idx="5"/>
          </p:nvPr>
        </p:nvSpPr>
        <p:spPr>
          <a:noFill/>
        </p:spPr>
        <p:txBody>
          <a:bodyPr/>
          <a:lstStyle/>
          <a:p>
            <a:fld id="{7F94FFF5-103A-49A6-8B6B-5B0F3242923C}" type="slidenum">
              <a:rPr lang="en-GB" smtClean="0">
                <a:latin typeface="Arial" charset="0"/>
              </a:rPr>
              <a:pPr/>
              <a:t>20</a:t>
            </a:fld>
            <a:endParaRPr lang="en-GB">
              <a:latin typeface="Arial" charset="0"/>
            </a:endParaRPr>
          </a:p>
        </p:txBody>
      </p:sp>
    </p:spTree>
    <p:extLst>
      <p:ext uri="{BB962C8B-B14F-4D97-AF65-F5344CB8AC3E}">
        <p14:creationId xmlns:p14="http://schemas.microsoft.com/office/powerpoint/2010/main" val="4072824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521882-5F3A-4E6A-AEBA-12865EE16388}"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70C101-3ACE-4153-930B-39D642766761}"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3BD1E5-D9D4-4928-89D3-88B3AF320B16}"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CFCE0-350F-4D8C-A5EE-DC983C4D64B2}"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EA2EAF-868C-439D-A535-61392285ADB4}"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2165A-ADEB-4AE2-8B0C-1F01F4776528}"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5B5E74-5861-4291-AE5A-83A89917A424}"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BCD787-560E-49BC-A447-4932873D1C8B}"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447A6-4922-4BD5-9898-0D9D292492A1}"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D6985C-9A5D-412C-BCAB-D473DB7F7147}"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CE2B2D-1C2B-4596-893A-E3F02C22D976}"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2000D64-B012-47A9-B66E-95A89B12CDEA}"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8AC514-F9F5-42F9-B72B-6C7DCA35EC0E}"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60425814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80333318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7E71A6-6A34-47E0-A51B-014D7A10BC4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6404013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7E71A6-6A34-47E0-A51B-014D7A10BC4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230352286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7E71A6-6A34-47E0-A51B-014D7A10BC4F}"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1826700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7E71A6-6A34-47E0-A51B-014D7A10BC4F}"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08957721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E71A6-6A34-47E0-A51B-014D7A10BC4F}"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95344265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E71A6-6A34-47E0-A51B-014D7A10BC4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8807816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E71A6-6A34-47E0-A51B-014D7A10BC4F}"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63399834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394167080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227184860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a:extLst>
              <a:ext uri="{FF2B5EF4-FFF2-40B4-BE49-F238E27FC236}">
                <a16:creationId xmlns:a16="http://schemas.microsoft.com/office/drawing/2014/main" id="{211679EB-8D34-4646-ABED-58E3482EFA7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9EDF86C-47C9-4202-AC89-129FC9646C6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D998479-2AB7-416E-BA60-EF6ACDD22A40}"/>
              </a:ext>
            </a:extLst>
          </p:cNvPr>
          <p:cNvSpPr>
            <a:spLocks noGrp="1" noChangeArrowheads="1"/>
          </p:cNvSpPr>
          <p:nvPr>
            <p:ph type="sldNum" sz="quarter" idx="12"/>
          </p:nvPr>
        </p:nvSpPr>
        <p:spPr>
          <a:ln/>
        </p:spPr>
        <p:txBody>
          <a:bodyPr/>
          <a:lstStyle>
            <a:lvl1pPr>
              <a:defRPr/>
            </a:lvl1pPr>
          </a:lstStyle>
          <a:p>
            <a:pPr>
              <a:defRPr/>
            </a:pPr>
            <a:fld id="{169AED8E-1237-4975-87D1-FAFF15F8C7C2}" type="slidenum">
              <a:rPr lang="en-GB" altLang="en-US"/>
              <a:pPr>
                <a:defRPr/>
              </a:pPr>
              <a:t>‹#›</a:t>
            </a:fld>
            <a:endParaRPr lang="en-GB" altLang="en-US"/>
          </a:p>
        </p:txBody>
      </p:sp>
    </p:spTree>
    <p:extLst>
      <p:ext uri="{BB962C8B-B14F-4D97-AF65-F5344CB8AC3E}">
        <p14:creationId xmlns:p14="http://schemas.microsoft.com/office/powerpoint/2010/main" val="313924855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9C4D5F97-01C3-438A-9B9E-F30003EEE6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47ADA7D-F7FC-41BF-B07A-6483905B223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4E632B8-CC85-425C-B8B0-77729846A913}"/>
              </a:ext>
            </a:extLst>
          </p:cNvPr>
          <p:cNvSpPr>
            <a:spLocks noGrp="1" noChangeArrowheads="1"/>
          </p:cNvSpPr>
          <p:nvPr>
            <p:ph type="sldNum" sz="quarter" idx="12"/>
          </p:nvPr>
        </p:nvSpPr>
        <p:spPr>
          <a:ln/>
        </p:spPr>
        <p:txBody>
          <a:bodyPr/>
          <a:lstStyle>
            <a:lvl1pPr>
              <a:defRPr/>
            </a:lvl1pPr>
          </a:lstStyle>
          <a:p>
            <a:pPr>
              <a:defRPr/>
            </a:pPr>
            <a:fld id="{40E7675F-9DF2-47EE-B29A-7745CE27B5FC}" type="slidenum">
              <a:rPr lang="en-GB" altLang="en-US"/>
              <a:pPr>
                <a:defRPr/>
              </a:pPr>
              <a:t>‹#›</a:t>
            </a:fld>
            <a:endParaRPr lang="en-GB" altLang="en-US"/>
          </a:p>
        </p:txBody>
      </p:sp>
    </p:spTree>
    <p:extLst>
      <p:ext uri="{BB962C8B-B14F-4D97-AF65-F5344CB8AC3E}">
        <p14:creationId xmlns:p14="http://schemas.microsoft.com/office/powerpoint/2010/main" val="341323836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a:extLst>
              <a:ext uri="{FF2B5EF4-FFF2-40B4-BE49-F238E27FC236}">
                <a16:creationId xmlns:a16="http://schemas.microsoft.com/office/drawing/2014/main" id="{C2CD88CD-1CCB-4E45-8574-D42E1F4FA4D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6572EFB-AD37-4744-ACB3-6ECD233A2B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2F09F79-3B3C-4675-BD2C-F4A528F7FE51}"/>
              </a:ext>
            </a:extLst>
          </p:cNvPr>
          <p:cNvSpPr>
            <a:spLocks noGrp="1" noChangeArrowheads="1"/>
          </p:cNvSpPr>
          <p:nvPr>
            <p:ph type="sldNum" sz="quarter" idx="12"/>
          </p:nvPr>
        </p:nvSpPr>
        <p:spPr>
          <a:ln/>
        </p:spPr>
        <p:txBody>
          <a:bodyPr/>
          <a:lstStyle>
            <a:lvl1pPr>
              <a:defRPr/>
            </a:lvl1pPr>
          </a:lstStyle>
          <a:p>
            <a:pPr>
              <a:defRPr/>
            </a:pPr>
            <a:fld id="{AC54C947-D375-408F-AADC-4E089DE2C917}" type="slidenum">
              <a:rPr lang="en-GB" altLang="en-US"/>
              <a:pPr>
                <a:defRPr/>
              </a:pPr>
              <a:t>‹#›</a:t>
            </a:fld>
            <a:endParaRPr lang="en-GB" altLang="en-US"/>
          </a:p>
        </p:txBody>
      </p:sp>
    </p:spTree>
    <p:extLst>
      <p:ext uri="{BB962C8B-B14F-4D97-AF65-F5344CB8AC3E}">
        <p14:creationId xmlns:p14="http://schemas.microsoft.com/office/powerpoint/2010/main" val="98844990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67A93758-F8EF-4722-97E1-D9F539B5F6A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9E04C5F-A529-4843-B6EB-97AAAE570FF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9A79345-7CC6-47C9-982C-7BBB1FBE5FE2}"/>
              </a:ext>
            </a:extLst>
          </p:cNvPr>
          <p:cNvSpPr>
            <a:spLocks noGrp="1" noChangeArrowheads="1"/>
          </p:cNvSpPr>
          <p:nvPr>
            <p:ph type="sldNum" sz="quarter" idx="12"/>
          </p:nvPr>
        </p:nvSpPr>
        <p:spPr>
          <a:ln/>
        </p:spPr>
        <p:txBody>
          <a:bodyPr/>
          <a:lstStyle>
            <a:lvl1pPr>
              <a:defRPr/>
            </a:lvl1pPr>
          </a:lstStyle>
          <a:p>
            <a:pPr>
              <a:defRPr/>
            </a:pPr>
            <a:fld id="{DF6ECFF0-297C-4DDC-B195-73314AFD5257}" type="slidenum">
              <a:rPr lang="en-GB" altLang="en-US"/>
              <a:pPr>
                <a:defRPr/>
              </a:pPr>
              <a:t>‹#›</a:t>
            </a:fld>
            <a:endParaRPr lang="en-GB" altLang="en-US"/>
          </a:p>
        </p:txBody>
      </p:sp>
    </p:spTree>
    <p:extLst>
      <p:ext uri="{BB962C8B-B14F-4D97-AF65-F5344CB8AC3E}">
        <p14:creationId xmlns:p14="http://schemas.microsoft.com/office/powerpoint/2010/main" val="2695368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AF5311DE-F1FF-45B6-824D-AFAD566CF8A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FA81478F-C509-442E-9D92-CE317E464C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4E1334B0-1EC1-4AA0-9BD5-7D8F46B4ED83}"/>
              </a:ext>
            </a:extLst>
          </p:cNvPr>
          <p:cNvSpPr>
            <a:spLocks noGrp="1" noChangeArrowheads="1"/>
          </p:cNvSpPr>
          <p:nvPr>
            <p:ph type="sldNum" sz="quarter" idx="12"/>
          </p:nvPr>
        </p:nvSpPr>
        <p:spPr>
          <a:ln/>
        </p:spPr>
        <p:txBody>
          <a:bodyPr/>
          <a:lstStyle>
            <a:lvl1pPr>
              <a:defRPr/>
            </a:lvl1pPr>
          </a:lstStyle>
          <a:p>
            <a:pPr>
              <a:defRPr/>
            </a:pPr>
            <a:fld id="{3D6C9511-D95F-4B1C-B374-1D6E80481A3C}" type="slidenum">
              <a:rPr lang="en-GB" altLang="en-US"/>
              <a:pPr>
                <a:defRPr/>
              </a:pPr>
              <a:t>‹#›</a:t>
            </a:fld>
            <a:endParaRPr lang="en-GB" altLang="en-US"/>
          </a:p>
        </p:txBody>
      </p:sp>
    </p:spTree>
    <p:extLst>
      <p:ext uri="{BB962C8B-B14F-4D97-AF65-F5344CB8AC3E}">
        <p14:creationId xmlns:p14="http://schemas.microsoft.com/office/powerpoint/2010/main" val="145130048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id="{C951C556-784B-48DC-B4E1-269F282C1595}"/>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F275C579-CE2C-4D81-A835-6E8C06475D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F1C90CB-FA32-448F-8A8F-89B215912450}"/>
              </a:ext>
            </a:extLst>
          </p:cNvPr>
          <p:cNvSpPr>
            <a:spLocks noGrp="1" noChangeArrowheads="1"/>
          </p:cNvSpPr>
          <p:nvPr>
            <p:ph type="sldNum" sz="quarter" idx="12"/>
          </p:nvPr>
        </p:nvSpPr>
        <p:spPr>
          <a:ln/>
        </p:spPr>
        <p:txBody>
          <a:bodyPr/>
          <a:lstStyle>
            <a:lvl1pPr>
              <a:defRPr/>
            </a:lvl1pPr>
          </a:lstStyle>
          <a:p>
            <a:pPr>
              <a:defRPr/>
            </a:pPr>
            <a:fld id="{C06FCE6A-A3C3-4598-9569-0EDA728BFB67}" type="slidenum">
              <a:rPr lang="en-GB" altLang="en-US"/>
              <a:pPr>
                <a:defRPr/>
              </a:pPr>
              <a:t>‹#›</a:t>
            </a:fld>
            <a:endParaRPr lang="en-GB" altLang="en-US"/>
          </a:p>
        </p:txBody>
      </p:sp>
    </p:spTree>
    <p:extLst>
      <p:ext uri="{BB962C8B-B14F-4D97-AF65-F5344CB8AC3E}">
        <p14:creationId xmlns:p14="http://schemas.microsoft.com/office/powerpoint/2010/main" val="3785211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7F7722-1555-4C72-8EEC-AF0F9F594C9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1EEF11F8-ECDF-4E8D-819C-03567A8123C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927FA8F9-6D1A-4F61-9D9C-52EC3C83E619}"/>
              </a:ext>
            </a:extLst>
          </p:cNvPr>
          <p:cNvSpPr>
            <a:spLocks noGrp="1" noChangeArrowheads="1"/>
          </p:cNvSpPr>
          <p:nvPr>
            <p:ph type="sldNum" sz="quarter" idx="12"/>
          </p:nvPr>
        </p:nvSpPr>
        <p:spPr>
          <a:ln/>
        </p:spPr>
        <p:txBody>
          <a:bodyPr/>
          <a:lstStyle>
            <a:lvl1pPr>
              <a:defRPr/>
            </a:lvl1pPr>
          </a:lstStyle>
          <a:p>
            <a:pPr>
              <a:defRPr/>
            </a:pPr>
            <a:fld id="{3C3343B6-324F-47D5-A7A6-FC914FF7054F}" type="slidenum">
              <a:rPr lang="en-GB" altLang="en-US"/>
              <a:pPr>
                <a:defRPr/>
              </a:pPr>
              <a:t>‹#›</a:t>
            </a:fld>
            <a:endParaRPr lang="en-GB" altLang="en-US"/>
          </a:p>
        </p:txBody>
      </p:sp>
    </p:spTree>
    <p:extLst>
      <p:ext uri="{BB962C8B-B14F-4D97-AF65-F5344CB8AC3E}">
        <p14:creationId xmlns:p14="http://schemas.microsoft.com/office/powerpoint/2010/main" val="22502112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820BCDBF-01FC-4AA5-AA08-48723708B58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2BA2F93-8448-4DF7-BAA5-8F1401D64D4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C06EAB71-DD31-460F-ABE0-1F7774AD829A}"/>
              </a:ext>
            </a:extLst>
          </p:cNvPr>
          <p:cNvSpPr>
            <a:spLocks noGrp="1" noChangeArrowheads="1"/>
          </p:cNvSpPr>
          <p:nvPr>
            <p:ph type="sldNum" sz="quarter" idx="12"/>
          </p:nvPr>
        </p:nvSpPr>
        <p:spPr>
          <a:ln/>
        </p:spPr>
        <p:txBody>
          <a:bodyPr/>
          <a:lstStyle>
            <a:lvl1pPr>
              <a:defRPr/>
            </a:lvl1pPr>
          </a:lstStyle>
          <a:p>
            <a:pPr>
              <a:defRPr/>
            </a:pPr>
            <a:fld id="{4F1959A3-7F69-4D80-A316-65BD1CF5C084}" type="slidenum">
              <a:rPr lang="en-GB" altLang="en-US"/>
              <a:pPr>
                <a:defRPr/>
              </a:pPr>
              <a:t>‹#›</a:t>
            </a:fld>
            <a:endParaRPr lang="en-GB" altLang="en-US"/>
          </a:p>
        </p:txBody>
      </p:sp>
    </p:spTree>
    <p:extLst>
      <p:ext uri="{BB962C8B-B14F-4D97-AF65-F5344CB8AC3E}">
        <p14:creationId xmlns:p14="http://schemas.microsoft.com/office/powerpoint/2010/main" val="168694296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5C5AE5AC-6154-4833-9027-DD748378BDB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49AF3E5-CD44-4367-8B67-B2D3B9AFD7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5E38D2C-7710-4A25-8FF6-A368AA586217}"/>
              </a:ext>
            </a:extLst>
          </p:cNvPr>
          <p:cNvSpPr>
            <a:spLocks noGrp="1" noChangeArrowheads="1"/>
          </p:cNvSpPr>
          <p:nvPr>
            <p:ph type="sldNum" sz="quarter" idx="12"/>
          </p:nvPr>
        </p:nvSpPr>
        <p:spPr>
          <a:ln/>
        </p:spPr>
        <p:txBody>
          <a:bodyPr/>
          <a:lstStyle>
            <a:lvl1pPr>
              <a:defRPr/>
            </a:lvl1pPr>
          </a:lstStyle>
          <a:p>
            <a:pPr>
              <a:defRPr/>
            </a:pPr>
            <a:fld id="{DFC78F3D-2942-49EF-84C6-2BCB41032E14}" type="slidenum">
              <a:rPr lang="en-GB" altLang="en-US"/>
              <a:pPr>
                <a:defRPr/>
              </a:pPr>
              <a:t>‹#›</a:t>
            </a:fld>
            <a:endParaRPr lang="en-GB" altLang="en-US"/>
          </a:p>
        </p:txBody>
      </p:sp>
    </p:spTree>
    <p:extLst>
      <p:ext uri="{BB962C8B-B14F-4D97-AF65-F5344CB8AC3E}">
        <p14:creationId xmlns:p14="http://schemas.microsoft.com/office/powerpoint/2010/main" val="392994378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7AB45A8C-8F7D-4731-BAA7-80E9AC49067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1832B65-80F8-4116-9DDE-48CD07F40AD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AB879A4-4A8B-4057-A856-A065BA9F2307}"/>
              </a:ext>
            </a:extLst>
          </p:cNvPr>
          <p:cNvSpPr>
            <a:spLocks noGrp="1" noChangeArrowheads="1"/>
          </p:cNvSpPr>
          <p:nvPr>
            <p:ph type="sldNum" sz="quarter" idx="12"/>
          </p:nvPr>
        </p:nvSpPr>
        <p:spPr>
          <a:ln/>
        </p:spPr>
        <p:txBody>
          <a:bodyPr/>
          <a:lstStyle>
            <a:lvl1pPr>
              <a:defRPr/>
            </a:lvl1pPr>
          </a:lstStyle>
          <a:p>
            <a:pPr>
              <a:defRPr/>
            </a:pPr>
            <a:fld id="{BD535C50-8268-4C86-8F5B-1ECAB4001E57}" type="slidenum">
              <a:rPr lang="en-GB" altLang="en-US"/>
              <a:pPr>
                <a:defRPr/>
              </a:pPr>
              <a:t>‹#›</a:t>
            </a:fld>
            <a:endParaRPr lang="en-GB" altLang="en-US"/>
          </a:p>
        </p:txBody>
      </p:sp>
    </p:spTree>
    <p:extLst>
      <p:ext uri="{BB962C8B-B14F-4D97-AF65-F5344CB8AC3E}">
        <p14:creationId xmlns:p14="http://schemas.microsoft.com/office/powerpoint/2010/main" val="195753922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832D1E0A-948A-4730-BCC5-D14619D651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5BA6F17-9190-40CE-814E-F0D893B9840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0DA613B-D4DD-443E-9A3E-AD508B919F7A}"/>
              </a:ext>
            </a:extLst>
          </p:cNvPr>
          <p:cNvSpPr>
            <a:spLocks noGrp="1" noChangeArrowheads="1"/>
          </p:cNvSpPr>
          <p:nvPr>
            <p:ph type="sldNum" sz="quarter" idx="12"/>
          </p:nvPr>
        </p:nvSpPr>
        <p:spPr>
          <a:ln/>
        </p:spPr>
        <p:txBody>
          <a:bodyPr/>
          <a:lstStyle>
            <a:lvl1pPr>
              <a:defRPr/>
            </a:lvl1pPr>
          </a:lstStyle>
          <a:p>
            <a:pPr>
              <a:defRPr/>
            </a:pPr>
            <a:fld id="{EDD4B0F9-29BB-4581-A430-3648FA6BEB4E}" type="slidenum">
              <a:rPr lang="en-GB" altLang="en-US"/>
              <a:pPr>
                <a:defRPr/>
              </a:pPr>
              <a:t>‹#›</a:t>
            </a:fld>
            <a:endParaRPr lang="en-GB" altLang="en-US"/>
          </a:p>
        </p:txBody>
      </p:sp>
    </p:spTree>
    <p:extLst>
      <p:ext uri="{BB962C8B-B14F-4D97-AF65-F5344CB8AC3E}">
        <p14:creationId xmlns:p14="http://schemas.microsoft.com/office/powerpoint/2010/main" val="122202875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414FF514-E79F-4BFC-AEBF-12C85E9D51A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B1DD9890-7221-4100-981A-3CDBFC61FB7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84E2A4E-3978-4D83-9238-7BAB6DAB78FE}"/>
              </a:ext>
            </a:extLst>
          </p:cNvPr>
          <p:cNvSpPr>
            <a:spLocks noGrp="1" noChangeArrowheads="1"/>
          </p:cNvSpPr>
          <p:nvPr>
            <p:ph type="sldNum" sz="quarter" idx="12"/>
          </p:nvPr>
        </p:nvSpPr>
        <p:spPr>
          <a:ln/>
        </p:spPr>
        <p:txBody>
          <a:bodyPr/>
          <a:lstStyle>
            <a:lvl1pPr>
              <a:defRPr/>
            </a:lvl1pPr>
          </a:lstStyle>
          <a:p>
            <a:pPr>
              <a:defRPr/>
            </a:pPr>
            <a:fld id="{8ABE2F97-0EA6-4D5A-9210-20BD07039AF8}" type="slidenum">
              <a:rPr lang="en-GB" altLang="en-US"/>
              <a:pPr>
                <a:defRPr/>
              </a:pPr>
              <a:t>‹#›</a:t>
            </a:fld>
            <a:endParaRPr lang="en-GB" altLang="en-US"/>
          </a:p>
        </p:txBody>
      </p:sp>
    </p:spTree>
    <p:extLst>
      <p:ext uri="{BB962C8B-B14F-4D97-AF65-F5344CB8AC3E}">
        <p14:creationId xmlns:p14="http://schemas.microsoft.com/office/powerpoint/2010/main" val="138661746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A856293-AAC8-4078-88A1-52DE457068A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7A57552-1BB6-4BAD-9154-9E24985E85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96B2257-1FA2-449C-BA0C-5EFABCDE8E9C}"/>
              </a:ext>
            </a:extLst>
          </p:cNvPr>
          <p:cNvSpPr>
            <a:spLocks noGrp="1" noChangeArrowheads="1"/>
          </p:cNvSpPr>
          <p:nvPr>
            <p:ph type="sldNum" sz="quarter" idx="12"/>
          </p:nvPr>
        </p:nvSpPr>
        <p:spPr>
          <a:ln/>
        </p:spPr>
        <p:txBody>
          <a:bodyPr/>
          <a:lstStyle>
            <a:lvl1pPr>
              <a:defRPr/>
            </a:lvl1pPr>
          </a:lstStyle>
          <a:p>
            <a:pPr>
              <a:defRPr/>
            </a:pPr>
            <a:fld id="{06DA21C0-304D-40C9-88E2-9BC00E18CB8A}" type="slidenum">
              <a:rPr lang="en-GB" altLang="en-US"/>
              <a:pPr>
                <a:defRPr/>
              </a:pPr>
              <a:t>‹#›</a:t>
            </a:fld>
            <a:endParaRPr lang="en-GB" altLang="en-US"/>
          </a:p>
        </p:txBody>
      </p:sp>
    </p:spTree>
    <p:extLst>
      <p:ext uri="{BB962C8B-B14F-4D97-AF65-F5344CB8AC3E}">
        <p14:creationId xmlns:p14="http://schemas.microsoft.com/office/powerpoint/2010/main" val="40309236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03/11/2022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B6FC4-DD9E-46BB-B5EB-AE6255749981}" type="datetimeFigureOut">
              <a:rPr lang="en-GB" smtClean="0"/>
              <a:pPr/>
              <a:t>03/11/2022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60A58-B9D7-4E75-B269-5304BE8E4B5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pPr fontAlgn="base">
              <a:spcBef>
                <a:spcPct val="0"/>
              </a:spcBef>
              <a:spcAft>
                <a:spcPct val="0"/>
              </a:spcAft>
              <a:defRPr/>
            </a:pPr>
            <a:fld id="{10EDB86D-1CBC-4C9F-A5B0-3393679B695B}" type="slidenum">
              <a:rPr lang="en-GB" altLang="en-US">
                <a:solidFill>
                  <a:srgbClr val="000000"/>
                </a:solidFill>
                <a:ea typeface="MS PGothic" pitchFamily="34" charset="-128"/>
              </a:rPr>
              <a:pPr fontAlgn="base">
                <a:spcBef>
                  <a:spcPct val="0"/>
                </a:spcBef>
                <a:spcAft>
                  <a:spcPct val="0"/>
                </a:spcAft>
                <a:defRPr/>
              </a:pPr>
              <a:t>‹#›</a:t>
            </a:fld>
            <a:endParaRPr lang="en-GB" altLang="en-US">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fad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E71A6-6A34-47E0-A51B-014D7A10BC4F}" type="datetimeFigureOut">
              <a:rPr lang="en-US" smtClean="0"/>
              <a:t>11/3/2022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3AE7-E20B-4B0A-964C-0AEEE9696BDB}" type="slidenum">
              <a:rPr lang="en-US" smtClean="0"/>
              <a:t>‹#›</a:t>
            </a:fld>
            <a:endParaRPr lang="en-US"/>
          </a:p>
        </p:txBody>
      </p:sp>
    </p:spTree>
    <p:extLst>
      <p:ext uri="{BB962C8B-B14F-4D97-AF65-F5344CB8AC3E}">
        <p14:creationId xmlns:p14="http://schemas.microsoft.com/office/powerpoint/2010/main" val="113429738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397816-9EE5-4B83-BE42-AB8FF52B1B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52B5DAE-8302-4DF6-AA11-573F58D42F6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EC0C3FE2-613E-4BA6-88E3-8407BAE20E5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a:defRPr/>
            </a:pPr>
            <a:endParaRPr lang="en-GB"/>
          </a:p>
        </p:txBody>
      </p:sp>
      <p:sp>
        <p:nvSpPr>
          <p:cNvPr id="1029" name="Rectangle 5">
            <a:extLst>
              <a:ext uri="{FF2B5EF4-FFF2-40B4-BE49-F238E27FC236}">
                <a16:creationId xmlns:a16="http://schemas.microsoft.com/office/drawing/2014/main" id="{E71BDCF7-B70F-44C0-8711-0132AC79561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a:defRPr/>
            </a:pPr>
            <a:endParaRPr lang="en-GB"/>
          </a:p>
        </p:txBody>
      </p:sp>
      <p:sp>
        <p:nvSpPr>
          <p:cNvPr id="1030" name="Rectangle 6">
            <a:extLst>
              <a:ext uri="{FF2B5EF4-FFF2-40B4-BE49-F238E27FC236}">
                <a16:creationId xmlns:a16="http://schemas.microsoft.com/office/drawing/2014/main" id="{C9687F33-884F-42C8-B9B9-04879306EB5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5ED1C17-1AF9-4075-A2C5-14734BE8D8C9}" type="slidenum">
              <a:rPr lang="en-GB" altLang="en-US"/>
              <a:pPr>
                <a:defRPr/>
              </a:pPr>
              <a:t>‹#›</a:t>
            </a:fld>
            <a:endParaRPr lang="en-GB" altLang="en-US"/>
          </a:p>
        </p:txBody>
      </p:sp>
    </p:spTree>
    <p:extLst>
      <p:ext uri="{BB962C8B-B14F-4D97-AF65-F5344CB8AC3E}">
        <p14:creationId xmlns:p14="http://schemas.microsoft.com/office/powerpoint/2010/main" val="356230232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ransition>
    <p:fad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9.xml"/><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oleObject" Target="../embeddings/oleObject1.bin"/><Relationship Id="rId10" Type="http://schemas.openxmlformats.org/officeDocument/2006/relationships/image" Target="../media/image67.png"/><Relationship Id="rId4" Type="http://schemas.openxmlformats.org/officeDocument/2006/relationships/image" Target="../media/image63.jpe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46.pn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jpe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39.png"/><Relationship Id="rId9"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iversity of Southern Denmark Logo PNG Vector">
            <a:extLst>
              <a:ext uri="{FF2B5EF4-FFF2-40B4-BE49-F238E27FC236}">
                <a16:creationId xmlns:a16="http://schemas.microsoft.com/office/drawing/2014/main" id="{9DBFA02C-EAFB-89F9-E62E-40225A1C8E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775" y="875582"/>
            <a:ext cx="1016877" cy="10067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88018C-DA23-623A-465C-D6C9CE27598C}"/>
              </a:ext>
            </a:extLst>
          </p:cNvPr>
          <p:cNvSpPr txBox="1"/>
          <p:nvPr/>
        </p:nvSpPr>
        <p:spPr>
          <a:xfrm>
            <a:off x="215516" y="2664914"/>
            <a:ext cx="8712968" cy="1631216"/>
          </a:xfrm>
          <a:prstGeom prst="rect">
            <a:avLst/>
          </a:prstGeom>
          <a:noFill/>
        </p:spPr>
        <p:txBody>
          <a:bodyPr wrap="square">
            <a:spAutoFit/>
          </a:bodyPr>
          <a:lstStyle/>
          <a:p>
            <a:pPr algn="ctr"/>
            <a:r>
              <a:rPr lang="en-GB" sz="2800" b="1" dirty="0">
                <a:latin typeface="Modern Love Caps" panose="04070805081001020A01" pitchFamily="82" charset="0"/>
                <a:ea typeface="Times New Roman" panose="02020603050405020304" pitchFamily="18" charset="0"/>
              </a:rPr>
              <a:t>DEVELOPING COMPETENT, CREATIVE PEOPLE FOR THE 21</a:t>
            </a:r>
            <a:r>
              <a:rPr lang="en-GB" sz="2800" b="1" baseline="30000" dirty="0">
                <a:latin typeface="Modern Love Caps" panose="04070805081001020A01" pitchFamily="82" charset="0"/>
                <a:ea typeface="Times New Roman" panose="02020603050405020304" pitchFamily="18" charset="0"/>
              </a:rPr>
              <a:t>ST</a:t>
            </a:r>
            <a:r>
              <a:rPr lang="en-GB" sz="2800" b="1" dirty="0">
                <a:latin typeface="Modern Love Caps" panose="04070805081001020A01" pitchFamily="82" charset="0"/>
                <a:ea typeface="Times New Roman" panose="02020603050405020304" pitchFamily="18" charset="0"/>
              </a:rPr>
              <a:t> CENTURY: THE CONCEPT OF ECOLOGICAL COMPETENCE</a:t>
            </a:r>
          </a:p>
          <a:p>
            <a:pPr algn="ctr"/>
            <a:endParaRPr lang="en-GB" sz="1600" b="1" dirty="0">
              <a:latin typeface="Modern Love Caps" panose="04070805081001020A01" pitchFamily="82" charset="0"/>
            </a:endParaRPr>
          </a:p>
          <a:p>
            <a:pPr algn="ctr"/>
            <a:r>
              <a:rPr lang="en-GB" sz="2800" b="1" dirty="0">
                <a:latin typeface="Modern Love Caps" panose="04070805081001020A01" pitchFamily="82" charset="0"/>
              </a:rPr>
              <a:t>NORMAN JACKSON</a:t>
            </a:r>
            <a:endParaRPr lang="en-GB" sz="2800" dirty="0">
              <a:latin typeface="Modern Love Caps" panose="04070805081001020A01" pitchFamily="82" charset="0"/>
            </a:endParaRPr>
          </a:p>
        </p:txBody>
      </p:sp>
      <p:pic>
        <p:nvPicPr>
          <p:cNvPr id="4" name="Picture 2" descr="C:\Users\norman\Pictures\creative academic\LOGO\Creative Academic Abstract Logo B&amp;G.png">
            <a:extLst>
              <a:ext uri="{FF2B5EF4-FFF2-40B4-BE49-F238E27FC236}">
                <a16:creationId xmlns:a16="http://schemas.microsoft.com/office/drawing/2014/main" id="{0953E8C0-B487-E69F-22F2-38B7DB9AC0C8}"/>
              </a:ext>
            </a:extLst>
          </p:cNvPr>
          <p:cNvPicPr>
            <a:picLocks noChangeAspect="1" noChangeArrowheads="1"/>
          </p:cNvPicPr>
          <p:nvPr/>
        </p:nvPicPr>
        <p:blipFill>
          <a:blip r:embed="rId3" cstate="print"/>
          <a:srcRect/>
          <a:stretch>
            <a:fillRect/>
          </a:stretch>
        </p:blipFill>
        <p:spPr bwMode="auto">
          <a:xfrm>
            <a:off x="6951726" y="1102552"/>
            <a:ext cx="1410909" cy="552771"/>
          </a:xfrm>
          <a:prstGeom prst="rect">
            <a:avLst/>
          </a:prstGeom>
          <a:noFill/>
          <a:ln w="9525">
            <a:noFill/>
            <a:miter lim="800000"/>
            <a:headEnd/>
            <a:tailEnd/>
          </a:ln>
        </p:spPr>
      </p:pic>
      <p:pic>
        <p:nvPicPr>
          <p:cNvPr id="5" name="Picture 2">
            <a:extLst>
              <a:ext uri="{FF2B5EF4-FFF2-40B4-BE49-F238E27FC236}">
                <a16:creationId xmlns:a16="http://schemas.microsoft.com/office/drawing/2014/main" id="{76552D27-215F-FAF2-8BB9-83B91D2968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621" y="1055773"/>
            <a:ext cx="1299105" cy="6463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AD1054-300E-C7BB-75D7-556576C1A836}"/>
              </a:ext>
            </a:extLst>
          </p:cNvPr>
          <p:cNvSpPr txBox="1"/>
          <p:nvPr/>
        </p:nvSpPr>
        <p:spPr>
          <a:xfrm>
            <a:off x="1763688" y="5401505"/>
            <a:ext cx="5477231" cy="707886"/>
          </a:xfrm>
          <a:prstGeom prst="rect">
            <a:avLst/>
          </a:prstGeom>
          <a:noFill/>
        </p:spPr>
        <p:txBody>
          <a:bodyPr wrap="square">
            <a:spAutoFit/>
          </a:bodyPr>
          <a:lstStyle/>
          <a:p>
            <a:pPr algn="ctr"/>
            <a:r>
              <a:rPr lang="en-GB" sz="2000" b="1" dirty="0">
                <a:latin typeface="Arial Narrow" panose="020B0606020202030204" pitchFamily="34" charset="0"/>
              </a:rPr>
              <a:t>SLIDES &amp; NARRATIVE  http://www.lifewideeducation/sdu.html</a:t>
            </a:r>
          </a:p>
        </p:txBody>
      </p:sp>
      <p:sp>
        <p:nvSpPr>
          <p:cNvPr id="8" name="TextBox 7">
            <a:extLst>
              <a:ext uri="{FF2B5EF4-FFF2-40B4-BE49-F238E27FC236}">
                <a16:creationId xmlns:a16="http://schemas.microsoft.com/office/drawing/2014/main" id="{9593B0A4-229B-7D9B-A017-1A84A843DDB5}"/>
              </a:ext>
            </a:extLst>
          </p:cNvPr>
          <p:cNvSpPr txBox="1"/>
          <p:nvPr/>
        </p:nvSpPr>
        <p:spPr>
          <a:xfrm>
            <a:off x="1439652" y="1046497"/>
            <a:ext cx="3946434" cy="646331"/>
          </a:xfrm>
          <a:prstGeom prst="rect">
            <a:avLst/>
          </a:prstGeom>
          <a:noFill/>
        </p:spPr>
        <p:txBody>
          <a:bodyPr wrap="square">
            <a:spAutoFit/>
          </a:bodyPr>
          <a:lstStyle/>
          <a:p>
            <a:pPr algn="ctr"/>
            <a:r>
              <a:rPr lang="en-GB" b="1" dirty="0">
                <a:solidFill>
                  <a:srgbClr val="000000"/>
                </a:solidFill>
                <a:latin typeface="Congenial Black" panose="02000503040000020004" pitchFamily="2" charset="0"/>
                <a:ea typeface="Calibri" panose="020F0502020204030204" pitchFamily="34" charset="0"/>
                <a:cs typeface="Calibri" panose="020F0502020204030204" pitchFamily="34" charset="0"/>
              </a:rPr>
              <a:t>Developing student and graduate</a:t>
            </a:r>
            <a:endParaRPr lang="en-GB" dirty="0">
              <a:latin typeface="Times New Roman" panose="02020603050405020304" pitchFamily="18" charset="0"/>
              <a:ea typeface="Times New Roman" panose="02020603050405020304" pitchFamily="18" charset="0"/>
            </a:endParaRPr>
          </a:p>
          <a:p>
            <a:pPr algn="ctr"/>
            <a:r>
              <a:rPr lang="en-GB" b="1" dirty="0">
                <a:solidFill>
                  <a:srgbClr val="000000"/>
                </a:solidFill>
                <a:latin typeface="Congenial Black" panose="02000503040000020004" pitchFamily="2" charset="0"/>
                <a:ea typeface="Calibri" panose="020F0502020204030204" pitchFamily="34" charset="0"/>
                <a:cs typeface="Calibri" panose="020F0502020204030204" pitchFamily="34" charset="0"/>
              </a:rPr>
              <a:t>competences for the 21</a:t>
            </a:r>
            <a:r>
              <a:rPr lang="en-GB" b="1" baseline="30000" dirty="0">
                <a:solidFill>
                  <a:srgbClr val="000000"/>
                </a:solidFill>
                <a:latin typeface="Congenial Black" panose="02000503040000020004" pitchFamily="2" charset="0"/>
                <a:ea typeface="Calibri" panose="020F0502020204030204" pitchFamily="34" charset="0"/>
                <a:cs typeface="Calibri" panose="020F0502020204030204" pitchFamily="34" charset="0"/>
              </a:rPr>
              <a:t>st</a:t>
            </a:r>
            <a:r>
              <a:rPr lang="en-GB" b="1" dirty="0">
                <a:solidFill>
                  <a:srgbClr val="000000"/>
                </a:solidFill>
                <a:latin typeface="Cambria" panose="02040503050406030204" pitchFamily="18" charset="0"/>
                <a:ea typeface="Calibri" panose="020F0502020204030204" pitchFamily="34" charset="0"/>
                <a:cs typeface="Cambria" panose="02040503050406030204" pitchFamily="18" charset="0"/>
              </a:rPr>
              <a:t> </a:t>
            </a:r>
            <a:r>
              <a:rPr lang="en-GB" b="1" dirty="0">
                <a:solidFill>
                  <a:srgbClr val="000000"/>
                </a:solidFill>
                <a:latin typeface="Congenial Black" panose="02000503040000020004" pitchFamily="2" charset="0"/>
                <a:ea typeface="Calibri" panose="020F0502020204030204" pitchFamily="34" charset="0"/>
                <a:cs typeface="Calibri" panose="020F0502020204030204" pitchFamily="34" charset="0"/>
              </a:rPr>
              <a:t>Century</a:t>
            </a:r>
            <a:endParaRPr lang="en-GB"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140142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D975A-57E0-1B0C-E2D1-00A145551597}"/>
              </a:ext>
            </a:extLst>
          </p:cNvPr>
          <p:cNvPicPr>
            <a:picLocks noChangeAspect="1"/>
          </p:cNvPicPr>
          <p:nvPr/>
        </p:nvPicPr>
        <p:blipFill>
          <a:blip r:embed="rId2"/>
          <a:stretch>
            <a:fillRect/>
          </a:stretch>
        </p:blipFill>
        <p:spPr>
          <a:xfrm>
            <a:off x="359532" y="1428011"/>
            <a:ext cx="4745735" cy="3780420"/>
          </a:xfrm>
          <a:prstGeom prst="rect">
            <a:avLst/>
          </a:prstGeom>
        </p:spPr>
      </p:pic>
      <p:pic>
        <p:nvPicPr>
          <p:cNvPr id="5" name="Picture 4">
            <a:extLst>
              <a:ext uri="{FF2B5EF4-FFF2-40B4-BE49-F238E27FC236}">
                <a16:creationId xmlns:a16="http://schemas.microsoft.com/office/drawing/2014/main" id="{B316D7DF-BB3C-8A15-FAC4-D746BB990FF0}"/>
              </a:ext>
            </a:extLst>
          </p:cNvPr>
          <p:cNvPicPr>
            <a:picLocks noChangeAspect="1"/>
          </p:cNvPicPr>
          <p:nvPr/>
        </p:nvPicPr>
        <p:blipFill>
          <a:blip r:embed="rId3"/>
          <a:stretch>
            <a:fillRect/>
          </a:stretch>
        </p:blipFill>
        <p:spPr>
          <a:xfrm>
            <a:off x="5220072" y="1538790"/>
            <a:ext cx="3680981" cy="3558862"/>
          </a:xfrm>
          <a:prstGeom prst="rect">
            <a:avLst/>
          </a:prstGeom>
        </p:spPr>
      </p:pic>
      <p:sp>
        <p:nvSpPr>
          <p:cNvPr id="6" name="TextBox 5">
            <a:extLst>
              <a:ext uri="{FF2B5EF4-FFF2-40B4-BE49-F238E27FC236}">
                <a16:creationId xmlns:a16="http://schemas.microsoft.com/office/drawing/2014/main" id="{CCB419A1-D2C9-CBD8-6372-AF76638EFF66}"/>
              </a:ext>
            </a:extLst>
          </p:cNvPr>
          <p:cNvSpPr txBox="1"/>
          <p:nvPr/>
        </p:nvSpPr>
        <p:spPr>
          <a:xfrm>
            <a:off x="359532" y="622284"/>
            <a:ext cx="7541440" cy="646331"/>
          </a:xfrm>
          <a:prstGeom prst="rect">
            <a:avLst/>
          </a:prstGeom>
          <a:noFill/>
        </p:spPr>
        <p:txBody>
          <a:bodyPr wrap="square" rtlCol="0">
            <a:spAutoFit/>
          </a:bodyPr>
          <a:lstStyle/>
          <a:p>
            <a:pPr algn="ctr"/>
            <a:r>
              <a:rPr lang="en-GB" sz="3600" b="1" dirty="0">
                <a:latin typeface="Modern Love Caps" panose="04070805081001020A01" pitchFamily="82" charset="0"/>
                <a:cs typeface="Dreaming Outloud Pro" panose="03050502040302030504" pitchFamily="66" charset="0"/>
              </a:rPr>
              <a:t>    21</a:t>
            </a:r>
            <a:r>
              <a:rPr lang="en-GB" sz="3600" b="1" baseline="30000" dirty="0">
                <a:latin typeface="Modern Love Caps" panose="04070805081001020A01" pitchFamily="82" charset="0"/>
                <a:cs typeface="Dreaming Outloud Pro" panose="03050502040302030504" pitchFamily="66" charset="0"/>
              </a:rPr>
              <a:t>ST</a:t>
            </a:r>
            <a:r>
              <a:rPr lang="en-GB" sz="3600" b="1" dirty="0">
                <a:latin typeface="Modern Love Caps" panose="04070805081001020A01" pitchFamily="82" charset="0"/>
                <a:cs typeface="Dreaming Outloud Pro" panose="03050502040302030504" pitchFamily="66" charset="0"/>
              </a:rPr>
              <a:t> CENTURY GLOBAL CHALLENGE </a:t>
            </a:r>
          </a:p>
        </p:txBody>
      </p:sp>
      <p:sp>
        <p:nvSpPr>
          <p:cNvPr id="7" name="TextBox 6">
            <a:extLst>
              <a:ext uri="{FF2B5EF4-FFF2-40B4-BE49-F238E27FC236}">
                <a16:creationId xmlns:a16="http://schemas.microsoft.com/office/drawing/2014/main" id="{FDBD944E-DFF9-246D-5049-6E297E8B53CF}"/>
              </a:ext>
            </a:extLst>
          </p:cNvPr>
          <p:cNvSpPr txBox="1"/>
          <p:nvPr/>
        </p:nvSpPr>
        <p:spPr>
          <a:xfrm>
            <a:off x="5598114" y="5158498"/>
            <a:ext cx="3448050" cy="1015663"/>
          </a:xfrm>
          <a:prstGeom prst="rect">
            <a:avLst/>
          </a:prstGeom>
          <a:noFill/>
        </p:spPr>
        <p:txBody>
          <a:bodyPr wrap="square">
            <a:spAutoFit/>
          </a:bodyPr>
          <a:lstStyle/>
          <a:p>
            <a:r>
              <a:rPr lang="en-US" sz="2000" dirty="0">
                <a:ea typeface="Calibri" panose="020F0502020204030204" pitchFamily="34" charset="0"/>
              </a:rPr>
              <a:t>Rockström &amp; Gaffney (2021) Breaking Boundaries: The Science of Our Planet. </a:t>
            </a:r>
            <a:endParaRPr lang="en-GB" sz="2000" dirty="0"/>
          </a:p>
        </p:txBody>
      </p:sp>
      <p:sp>
        <p:nvSpPr>
          <p:cNvPr id="8" name="TextBox 7">
            <a:extLst>
              <a:ext uri="{FF2B5EF4-FFF2-40B4-BE49-F238E27FC236}">
                <a16:creationId xmlns:a16="http://schemas.microsoft.com/office/drawing/2014/main" id="{B8713E50-0905-C20F-A4E2-E2FC242825DB}"/>
              </a:ext>
            </a:extLst>
          </p:cNvPr>
          <p:cNvSpPr txBox="1"/>
          <p:nvPr/>
        </p:nvSpPr>
        <p:spPr>
          <a:xfrm>
            <a:off x="3054841" y="5158498"/>
            <a:ext cx="697627" cy="369332"/>
          </a:xfrm>
          <a:prstGeom prst="rect">
            <a:avLst/>
          </a:prstGeom>
          <a:noFill/>
        </p:spPr>
        <p:txBody>
          <a:bodyPr wrap="none" rtlCol="0">
            <a:spAutoFit/>
          </a:bodyPr>
          <a:lstStyle/>
          <a:p>
            <a:r>
              <a:rPr lang="en-GB" b="1" dirty="0"/>
              <a:t>1950</a:t>
            </a:r>
          </a:p>
        </p:txBody>
      </p:sp>
      <p:cxnSp>
        <p:nvCxnSpPr>
          <p:cNvPr id="10" name="Straight Connector 9">
            <a:extLst>
              <a:ext uri="{FF2B5EF4-FFF2-40B4-BE49-F238E27FC236}">
                <a16:creationId xmlns:a16="http://schemas.microsoft.com/office/drawing/2014/main" id="{C6DDEA1A-C345-D0EA-6E1D-47F7A946E04D}"/>
              </a:ext>
            </a:extLst>
          </p:cNvPr>
          <p:cNvCxnSpPr>
            <a:cxnSpLocks/>
          </p:cNvCxnSpPr>
          <p:nvPr/>
        </p:nvCxnSpPr>
        <p:spPr>
          <a:xfrm>
            <a:off x="3329862" y="3429000"/>
            <a:ext cx="0" cy="1729498"/>
          </a:xfrm>
          <a:prstGeom prst="line">
            <a:avLst/>
          </a:prstGeom>
          <a:ln>
            <a:solidFill>
              <a:srgbClr val="040808"/>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AFB3CAF-30FB-7CD1-6CB7-EA2A8EC4561C}"/>
              </a:ext>
            </a:extLst>
          </p:cNvPr>
          <p:cNvSpPr txBox="1"/>
          <p:nvPr/>
        </p:nvSpPr>
        <p:spPr>
          <a:xfrm>
            <a:off x="328506" y="1490008"/>
            <a:ext cx="3870430" cy="1938992"/>
          </a:xfrm>
          <a:prstGeom prst="rect">
            <a:avLst/>
          </a:prstGeom>
          <a:noFill/>
        </p:spPr>
        <p:txBody>
          <a:bodyPr wrap="square">
            <a:spAutoFit/>
          </a:bodyPr>
          <a:lstStyle/>
          <a:p>
            <a:r>
              <a:rPr lang="en-US" sz="2000" b="1" dirty="0">
                <a:latin typeface="+mj-lt"/>
                <a:ea typeface="Calibri" panose="020F0502020204030204" pitchFamily="34" charset="0"/>
              </a:rPr>
              <a:t>The Great Acceleration</a:t>
            </a:r>
          </a:p>
          <a:p>
            <a:r>
              <a:rPr lang="en-US" sz="2000" dirty="0">
                <a:ea typeface="Calibri" panose="020F0502020204030204" pitchFamily="34" charset="0"/>
              </a:rPr>
              <a:t>the dramatic, continuous and roughly simultaneous surge in growth rate across a large range of measures of human activity</a:t>
            </a:r>
          </a:p>
          <a:p>
            <a:r>
              <a:rPr lang="en-US" sz="2000" dirty="0">
                <a:ea typeface="Calibri" panose="020F0502020204030204" pitchFamily="34" charset="0"/>
              </a:rPr>
              <a:t>&amp; impacts on Earth’s systems</a:t>
            </a:r>
            <a:endParaRPr lang="en-GB" sz="2000" dirty="0"/>
          </a:p>
        </p:txBody>
      </p:sp>
    </p:spTree>
    <p:extLst>
      <p:ext uri="{BB962C8B-B14F-4D97-AF65-F5344CB8AC3E}">
        <p14:creationId xmlns:p14="http://schemas.microsoft.com/office/powerpoint/2010/main" val="1343725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2DB48D-F02B-D634-EED1-1277941745B6}"/>
              </a:ext>
            </a:extLst>
          </p:cNvPr>
          <p:cNvSpPr txBox="1"/>
          <p:nvPr/>
        </p:nvSpPr>
        <p:spPr>
          <a:xfrm rot="10960251" flipH="1">
            <a:off x="5590673" y="5772188"/>
            <a:ext cx="360814" cy="400110"/>
          </a:xfrm>
          <a:prstGeom prst="rect">
            <a:avLst/>
          </a:prstGeom>
          <a:noFill/>
        </p:spPr>
        <p:txBody>
          <a:bodyPr wrap="square" rtlCol="0">
            <a:spAutoFit/>
          </a:bodyPr>
          <a:lstStyle/>
          <a:p>
            <a:r>
              <a:rPr lang="en-GB" sz="2000" dirty="0"/>
              <a:t>“</a:t>
            </a:r>
          </a:p>
        </p:txBody>
      </p:sp>
      <p:pic>
        <p:nvPicPr>
          <p:cNvPr id="4" name="Picture 3">
            <a:extLst>
              <a:ext uri="{FF2B5EF4-FFF2-40B4-BE49-F238E27FC236}">
                <a16:creationId xmlns:a16="http://schemas.microsoft.com/office/drawing/2014/main" id="{189A8C8F-1DE3-3327-D09B-B598FE52C899}"/>
              </a:ext>
            </a:extLst>
          </p:cNvPr>
          <p:cNvPicPr>
            <a:picLocks noChangeAspect="1"/>
          </p:cNvPicPr>
          <p:nvPr/>
        </p:nvPicPr>
        <p:blipFill>
          <a:blip r:embed="rId2"/>
          <a:stretch>
            <a:fillRect/>
          </a:stretch>
        </p:blipFill>
        <p:spPr>
          <a:xfrm>
            <a:off x="643034" y="1239071"/>
            <a:ext cx="7488434" cy="1569660"/>
          </a:xfrm>
          <a:prstGeom prst="rect">
            <a:avLst/>
          </a:prstGeom>
        </p:spPr>
      </p:pic>
      <p:sp>
        <p:nvSpPr>
          <p:cNvPr id="5" name="TextBox 4">
            <a:extLst>
              <a:ext uri="{FF2B5EF4-FFF2-40B4-BE49-F238E27FC236}">
                <a16:creationId xmlns:a16="http://schemas.microsoft.com/office/drawing/2014/main" id="{A3BD8B16-700C-7E8C-0452-6643A087BE8B}"/>
              </a:ext>
            </a:extLst>
          </p:cNvPr>
          <p:cNvSpPr txBox="1"/>
          <p:nvPr/>
        </p:nvSpPr>
        <p:spPr>
          <a:xfrm>
            <a:off x="1384301" y="205520"/>
            <a:ext cx="6500497" cy="954107"/>
          </a:xfrm>
          <a:prstGeom prst="rect">
            <a:avLst/>
          </a:prstGeom>
          <a:noFill/>
        </p:spPr>
        <p:txBody>
          <a:bodyPr wrap="none" rtlCol="0">
            <a:spAutoFit/>
          </a:bodyPr>
          <a:lstStyle/>
          <a:p>
            <a:r>
              <a:rPr lang="en-GB" sz="2800" dirty="0">
                <a:latin typeface="Modern Love Caps" panose="04070805081001020A01" pitchFamily="82" charset="0"/>
              </a:rPr>
              <a:t>COMPETENCE TO MAKE THE TRANSITION TO A </a:t>
            </a:r>
          </a:p>
          <a:p>
            <a:r>
              <a:rPr lang="en-GB" sz="2800" dirty="0">
                <a:latin typeface="Modern Love Caps" panose="04070805081001020A01" pitchFamily="82" charset="0"/>
              </a:rPr>
              <a:t>WORLD FOUNDED ON ECOLOGICAL PRINCIPLES</a:t>
            </a:r>
          </a:p>
        </p:txBody>
      </p:sp>
      <p:sp>
        <p:nvSpPr>
          <p:cNvPr id="8" name="TextBox 7">
            <a:extLst>
              <a:ext uri="{FF2B5EF4-FFF2-40B4-BE49-F238E27FC236}">
                <a16:creationId xmlns:a16="http://schemas.microsoft.com/office/drawing/2014/main" id="{360D8683-540B-5EA7-FC4E-60640C29DFAD}"/>
              </a:ext>
            </a:extLst>
          </p:cNvPr>
          <p:cNvSpPr txBox="1"/>
          <p:nvPr/>
        </p:nvSpPr>
        <p:spPr>
          <a:xfrm>
            <a:off x="395536" y="2969953"/>
            <a:ext cx="9566467" cy="1569660"/>
          </a:xfrm>
          <a:prstGeom prst="rect">
            <a:avLst/>
          </a:prstGeom>
          <a:noFill/>
        </p:spPr>
        <p:txBody>
          <a:bodyPr wrap="square" rtlCol="0">
            <a:spAutoFit/>
          </a:bodyPr>
          <a:lstStyle/>
          <a:p>
            <a:r>
              <a:rPr lang="en-GB" sz="2400" dirty="0"/>
              <a:t>Holistic notions of competence for 21</a:t>
            </a:r>
            <a:r>
              <a:rPr lang="en-GB" sz="2400" baseline="30000" dirty="0"/>
              <a:t>st</a:t>
            </a:r>
            <a:r>
              <a:rPr lang="en-GB" sz="2400" dirty="0"/>
              <a:t> century must embrace </a:t>
            </a:r>
          </a:p>
          <a:p>
            <a:r>
              <a:rPr lang="en-GB" sz="2400" dirty="0"/>
              <a:t>an </a:t>
            </a:r>
            <a:r>
              <a:rPr lang="en-GB" sz="2400" b="1" dirty="0"/>
              <a:t>ecological world view </a:t>
            </a:r>
            <a:r>
              <a:rPr lang="en-GB" sz="2400" dirty="0"/>
              <a:t>: mindful that we are ecological </a:t>
            </a:r>
          </a:p>
          <a:p>
            <a:r>
              <a:rPr lang="en-GB" sz="2400" dirty="0"/>
              <a:t>beings, enacting life within and with an ecological world of relationships, connectivity and interdependency</a:t>
            </a:r>
          </a:p>
        </p:txBody>
      </p:sp>
      <p:pic>
        <p:nvPicPr>
          <p:cNvPr id="9" name="Picture 8" descr="A screenshot of a cell phone">
            <a:extLst>
              <a:ext uri="{FF2B5EF4-FFF2-40B4-BE49-F238E27FC236}">
                <a16:creationId xmlns:a16="http://schemas.microsoft.com/office/drawing/2014/main" id="{C62CF7E7-727B-E015-8F94-2BF1551F6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4539613"/>
            <a:ext cx="6768752" cy="2145225"/>
          </a:xfrm>
          <a:prstGeom prst="rect">
            <a:avLst/>
          </a:prstGeom>
        </p:spPr>
      </p:pic>
    </p:spTree>
    <p:extLst>
      <p:ext uri="{BB962C8B-B14F-4D97-AF65-F5344CB8AC3E}">
        <p14:creationId xmlns:p14="http://schemas.microsoft.com/office/powerpoint/2010/main" val="36994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0">
            <a:extLst>
              <a:ext uri="{FF2B5EF4-FFF2-40B4-BE49-F238E27FC236}">
                <a16:creationId xmlns:a16="http://schemas.microsoft.com/office/drawing/2014/main" id="{9C1E16B9-C9BD-4B9B-BDA1-945B37A8AE26}"/>
              </a:ext>
            </a:extLst>
          </p:cNvPr>
          <p:cNvSpPr/>
          <p:nvPr/>
        </p:nvSpPr>
        <p:spPr>
          <a:xfrm>
            <a:off x="795409" y="1951534"/>
            <a:ext cx="7473370" cy="4094162"/>
          </a:xfrm>
          <a:custGeom>
            <a:avLst/>
            <a:gdLst>
              <a:gd name="connsiteX0" fmla="*/ 358775 w 7283450"/>
              <a:gd name="connsiteY0" fmla="*/ 3832225 h 3917950"/>
              <a:gd name="connsiteX1" fmla="*/ 3635375 w 7283450"/>
              <a:gd name="connsiteY1" fmla="*/ 3908425 h 3917950"/>
              <a:gd name="connsiteX2" fmla="*/ 5921375 w 7283450"/>
              <a:gd name="connsiteY2" fmla="*/ 3794125 h 3917950"/>
              <a:gd name="connsiteX3" fmla="*/ 7064375 w 7283450"/>
              <a:gd name="connsiteY3" fmla="*/ 3165475 h 3917950"/>
              <a:gd name="connsiteX4" fmla="*/ 6969125 w 7283450"/>
              <a:gd name="connsiteY4" fmla="*/ 2003425 h 3917950"/>
              <a:gd name="connsiteX5" fmla="*/ 5178425 w 7283450"/>
              <a:gd name="connsiteY5" fmla="*/ 1851025 h 3917950"/>
              <a:gd name="connsiteX6" fmla="*/ 1806575 w 7283450"/>
              <a:gd name="connsiteY6" fmla="*/ 1641475 h 3917950"/>
              <a:gd name="connsiteX7" fmla="*/ 492125 w 7283450"/>
              <a:gd name="connsiteY7" fmla="*/ 1241425 h 3917950"/>
              <a:gd name="connsiteX8" fmla="*/ 358775 w 7283450"/>
              <a:gd name="connsiteY8" fmla="*/ 307975 h 3917950"/>
              <a:gd name="connsiteX9" fmla="*/ 2644775 w 7283450"/>
              <a:gd name="connsiteY9" fmla="*/ 41275 h 3917950"/>
              <a:gd name="connsiteX10" fmla="*/ 6550025 w 7283450"/>
              <a:gd name="connsiteY10" fmla="*/ 60325 h 3917950"/>
              <a:gd name="connsiteX11" fmla="*/ 6550025 w 7283450"/>
              <a:gd name="connsiteY11" fmla="*/ 60325 h 391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83450" h="3917950">
                <a:moveTo>
                  <a:pt x="358775" y="3832225"/>
                </a:moveTo>
                <a:cubicBezTo>
                  <a:pt x="1533525" y="3873500"/>
                  <a:pt x="2708275" y="3914775"/>
                  <a:pt x="3635375" y="3908425"/>
                </a:cubicBezTo>
                <a:cubicBezTo>
                  <a:pt x="4562475" y="3902075"/>
                  <a:pt x="5349875" y="3917950"/>
                  <a:pt x="5921375" y="3794125"/>
                </a:cubicBezTo>
                <a:cubicBezTo>
                  <a:pt x="6492875" y="3670300"/>
                  <a:pt x="6889750" y="3463925"/>
                  <a:pt x="7064375" y="3165475"/>
                </a:cubicBezTo>
                <a:cubicBezTo>
                  <a:pt x="7239000" y="2867025"/>
                  <a:pt x="7283450" y="2222500"/>
                  <a:pt x="6969125" y="2003425"/>
                </a:cubicBezTo>
                <a:cubicBezTo>
                  <a:pt x="6654800" y="1784350"/>
                  <a:pt x="5178425" y="1851025"/>
                  <a:pt x="5178425" y="1851025"/>
                </a:cubicBezTo>
                <a:cubicBezTo>
                  <a:pt x="4318000" y="1790700"/>
                  <a:pt x="2587625" y="1743075"/>
                  <a:pt x="1806575" y="1641475"/>
                </a:cubicBezTo>
                <a:cubicBezTo>
                  <a:pt x="1025525" y="1539875"/>
                  <a:pt x="733425" y="1463675"/>
                  <a:pt x="492125" y="1241425"/>
                </a:cubicBezTo>
                <a:cubicBezTo>
                  <a:pt x="250825" y="1019175"/>
                  <a:pt x="0" y="508000"/>
                  <a:pt x="358775" y="307975"/>
                </a:cubicBezTo>
                <a:cubicBezTo>
                  <a:pt x="717550" y="107950"/>
                  <a:pt x="1612900" y="82550"/>
                  <a:pt x="2644775" y="41275"/>
                </a:cubicBezTo>
                <a:cubicBezTo>
                  <a:pt x="3676650" y="0"/>
                  <a:pt x="6550025" y="60325"/>
                  <a:pt x="6550025" y="60325"/>
                </a:cubicBezTo>
                <a:lnTo>
                  <a:pt x="6550025" y="60325"/>
                </a:lnTo>
              </a:path>
            </a:pathLst>
          </a:custGeom>
          <a:ln w="63500">
            <a:solidFill>
              <a:srgbClr val="FF00FF"/>
            </a:solidFill>
            <a:tailEnd type="triangl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9" name="Freeform 50">
            <a:extLst>
              <a:ext uri="{FF2B5EF4-FFF2-40B4-BE49-F238E27FC236}">
                <a16:creationId xmlns:a16="http://schemas.microsoft.com/office/drawing/2014/main" id="{FD52C803-6937-4B08-8C4C-545D1BD06ED1}"/>
              </a:ext>
            </a:extLst>
          </p:cNvPr>
          <p:cNvSpPr/>
          <p:nvPr/>
        </p:nvSpPr>
        <p:spPr>
          <a:xfrm>
            <a:off x="786544" y="2290088"/>
            <a:ext cx="7570911" cy="4094162"/>
          </a:xfrm>
          <a:custGeom>
            <a:avLst/>
            <a:gdLst>
              <a:gd name="connsiteX0" fmla="*/ 358775 w 7283450"/>
              <a:gd name="connsiteY0" fmla="*/ 3832225 h 3917950"/>
              <a:gd name="connsiteX1" fmla="*/ 3635375 w 7283450"/>
              <a:gd name="connsiteY1" fmla="*/ 3908425 h 3917950"/>
              <a:gd name="connsiteX2" fmla="*/ 5921375 w 7283450"/>
              <a:gd name="connsiteY2" fmla="*/ 3794125 h 3917950"/>
              <a:gd name="connsiteX3" fmla="*/ 7064375 w 7283450"/>
              <a:gd name="connsiteY3" fmla="*/ 3165475 h 3917950"/>
              <a:gd name="connsiteX4" fmla="*/ 6969125 w 7283450"/>
              <a:gd name="connsiteY4" fmla="*/ 2003425 h 3917950"/>
              <a:gd name="connsiteX5" fmla="*/ 5178425 w 7283450"/>
              <a:gd name="connsiteY5" fmla="*/ 1851025 h 3917950"/>
              <a:gd name="connsiteX6" fmla="*/ 1806575 w 7283450"/>
              <a:gd name="connsiteY6" fmla="*/ 1641475 h 3917950"/>
              <a:gd name="connsiteX7" fmla="*/ 492125 w 7283450"/>
              <a:gd name="connsiteY7" fmla="*/ 1241425 h 3917950"/>
              <a:gd name="connsiteX8" fmla="*/ 358775 w 7283450"/>
              <a:gd name="connsiteY8" fmla="*/ 307975 h 3917950"/>
              <a:gd name="connsiteX9" fmla="*/ 2644775 w 7283450"/>
              <a:gd name="connsiteY9" fmla="*/ 41275 h 3917950"/>
              <a:gd name="connsiteX10" fmla="*/ 6550025 w 7283450"/>
              <a:gd name="connsiteY10" fmla="*/ 60325 h 3917950"/>
              <a:gd name="connsiteX11" fmla="*/ 6550025 w 7283450"/>
              <a:gd name="connsiteY11" fmla="*/ 60325 h 391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83450" h="3917950">
                <a:moveTo>
                  <a:pt x="358775" y="3832225"/>
                </a:moveTo>
                <a:cubicBezTo>
                  <a:pt x="1533525" y="3873500"/>
                  <a:pt x="2708275" y="3914775"/>
                  <a:pt x="3635375" y="3908425"/>
                </a:cubicBezTo>
                <a:cubicBezTo>
                  <a:pt x="4562475" y="3902075"/>
                  <a:pt x="5349875" y="3917950"/>
                  <a:pt x="5921375" y="3794125"/>
                </a:cubicBezTo>
                <a:cubicBezTo>
                  <a:pt x="6492875" y="3670300"/>
                  <a:pt x="6889750" y="3463925"/>
                  <a:pt x="7064375" y="3165475"/>
                </a:cubicBezTo>
                <a:cubicBezTo>
                  <a:pt x="7239000" y="2867025"/>
                  <a:pt x="7283450" y="2222500"/>
                  <a:pt x="6969125" y="2003425"/>
                </a:cubicBezTo>
                <a:cubicBezTo>
                  <a:pt x="6654800" y="1784350"/>
                  <a:pt x="5178425" y="1851025"/>
                  <a:pt x="5178425" y="1851025"/>
                </a:cubicBezTo>
                <a:cubicBezTo>
                  <a:pt x="4318000" y="1790700"/>
                  <a:pt x="2587625" y="1743075"/>
                  <a:pt x="1806575" y="1641475"/>
                </a:cubicBezTo>
                <a:cubicBezTo>
                  <a:pt x="1025525" y="1539875"/>
                  <a:pt x="733425" y="1463675"/>
                  <a:pt x="492125" y="1241425"/>
                </a:cubicBezTo>
                <a:cubicBezTo>
                  <a:pt x="250825" y="1019175"/>
                  <a:pt x="0" y="508000"/>
                  <a:pt x="358775" y="307975"/>
                </a:cubicBezTo>
                <a:cubicBezTo>
                  <a:pt x="717550" y="107950"/>
                  <a:pt x="1612900" y="82550"/>
                  <a:pt x="2644775" y="41275"/>
                </a:cubicBezTo>
                <a:cubicBezTo>
                  <a:pt x="3676650" y="0"/>
                  <a:pt x="6550025" y="60325"/>
                  <a:pt x="6550025" y="60325"/>
                </a:cubicBezTo>
                <a:lnTo>
                  <a:pt x="6550025" y="60325"/>
                </a:lnTo>
              </a:path>
            </a:pathLst>
          </a:custGeom>
          <a:ln w="63500">
            <a:solidFill>
              <a:srgbClr val="66FF33"/>
            </a:solidFill>
            <a:prstDash val="dash"/>
            <a:tailEnd type="triangl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8" name="TextBox 7">
            <a:extLst>
              <a:ext uri="{FF2B5EF4-FFF2-40B4-BE49-F238E27FC236}">
                <a16:creationId xmlns:a16="http://schemas.microsoft.com/office/drawing/2014/main" id="{044D702E-170D-4D59-8818-B09F355B9F6E}"/>
              </a:ext>
            </a:extLst>
          </p:cNvPr>
          <p:cNvSpPr txBox="1"/>
          <p:nvPr/>
        </p:nvSpPr>
        <p:spPr>
          <a:xfrm>
            <a:off x="1923432" y="5793851"/>
            <a:ext cx="998991" cy="307777"/>
          </a:xfrm>
          <a:prstGeom prst="rect">
            <a:avLst/>
          </a:prstGeom>
          <a:solidFill>
            <a:schemeClr val="bg1"/>
          </a:solidFill>
        </p:spPr>
        <p:txBody>
          <a:bodyPr wrap="none" rtlCol="0">
            <a:spAutoFit/>
          </a:bodyPr>
          <a:lstStyle/>
          <a:p>
            <a:r>
              <a:rPr lang="en-US" sz="1400" b="1" dirty="0"/>
              <a:t>School(s)</a:t>
            </a:r>
          </a:p>
        </p:txBody>
      </p:sp>
      <p:sp>
        <p:nvSpPr>
          <p:cNvPr id="10" name="TextBox 9">
            <a:extLst>
              <a:ext uri="{FF2B5EF4-FFF2-40B4-BE49-F238E27FC236}">
                <a16:creationId xmlns:a16="http://schemas.microsoft.com/office/drawing/2014/main" id="{BBC787C5-7238-41FA-96D7-23FB91EF5CD4}"/>
              </a:ext>
            </a:extLst>
          </p:cNvPr>
          <p:cNvSpPr txBox="1"/>
          <p:nvPr/>
        </p:nvSpPr>
        <p:spPr>
          <a:xfrm>
            <a:off x="1307713" y="6206822"/>
            <a:ext cx="2119491" cy="523220"/>
          </a:xfrm>
          <a:prstGeom prst="rect">
            <a:avLst/>
          </a:prstGeom>
          <a:solidFill>
            <a:schemeClr val="bg1"/>
          </a:solidFill>
        </p:spPr>
        <p:txBody>
          <a:bodyPr wrap="none" rtlCol="0">
            <a:spAutoFit/>
          </a:bodyPr>
          <a:lstStyle/>
          <a:p>
            <a:r>
              <a:rPr lang="en-US" sz="1400" b="1" dirty="0"/>
              <a:t>out of school activities</a:t>
            </a:r>
          </a:p>
          <a:p>
            <a:r>
              <a:rPr lang="en-US" sz="1400" b="1" dirty="0"/>
              <a:t>          part time jobs</a:t>
            </a:r>
          </a:p>
        </p:txBody>
      </p:sp>
      <p:pic>
        <p:nvPicPr>
          <p:cNvPr id="13" name="Picture 2" descr="C:\Users\norman\Pictures\JACKSON FAMILY\DSC00218.JPG">
            <a:extLst>
              <a:ext uri="{FF2B5EF4-FFF2-40B4-BE49-F238E27FC236}">
                <a16:creationId xmlns:a16="http://schemas.microsoft.com/office/drawing/2014/main" id="{97554811-6B28-4839-B209-D1E67E2EC1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778" y="5434369"/>
            <a:ext cx="720411" cy="97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2738B33-7266-4712-9E71-6EE74AA7180C}"/>
              </a:ext>
            </a:extLst>
          </p:cNvPr>
          <p:cNvSpPr txBox="1"/>
          <p:nvPr/>
        </p:nvSpPr>
        <p:spPr>
          <a:xfrm>
            <a:off x="3476121" y="5606919"/>
            <a:ext cx="1268296" cy="523220"/>
          </a:xfrm>
          <a:prstGeom prst="rect">
            <a:avLst/>
          </a:prstGeom>
          <a:solidFill>
            <a:schemeClr val="bg1"/>
          </a:solidFill>
        </p:spPr>
        <p:txBody>
          <a:bodyPr wrap="none" rtlCol="0">
            <a:spAutoFit/>
          </a:bodyPr>
          <a:lstStyle/>
          <a:p>
            <a:r>
              <a:rPr lang="en-US" sz="1400" b="1" dirty="0"/>
              <a:t>  University</a:t>
            </a:r>
          </a:p>
          <a:p>
            <a:r>
              <a:rPr lang="en-US" sz="1400" b="1" dirty="0"/>
              <a:t>BSc geology</a:t>
            </a:r>
          </a:p>
        </p:txBody>
      </p:sp>
      <p:sp>
        <p:nvSpPr>
          <p:cNvPr id="15" name="TextBox 14">
            <a:extLst>
              <a:ext uri="{FF2B5EF4-FFF2-40B4-BE49-F238E27FC236}">
                <a16:creationId xmlns:a16="http://schemas.microsoft.com/office/drawing/2014/main" id="{953F11AE-5698-4AD4-B669-D89379CB501F}"/>
              </a:ext>
            </a:extLst>
          </p:cNvPr>
          <p:cNvSpPr txBox="1"/>
          <p:nvPr/>
        </p:nvSpPr>
        <p:spPr>
          <a:xfrm>
            <a:off x="5370886" y="6224791"/>
            <a:ext cx="942887" cy="307777"/>
          </a:xfrm>
          <a:prstGeom prst="rect">
            <a:avLst/>
          </a:prstGeom>
          <a:solidFill>
            <a:schemeClr val="bg1"/>
          </a:solidFill>
        </p:spPr>
        <p:txBody>
          <a:bodyPr wrap="none" rtlCol="0">
            <a:spAutoFit/>
          </a:bodyPr>
          <a:lstStyle/>
          <a:p>
            <a:r>
              <a:rPr lang="en-US" sz="1400" b="1" dirty="0"/>
              <a:t>marriage</a:t>
            </a:r>
          </a:p>
        </p:txBody>
      </p:sp>
      <p:sp>
        <p:nvSpPr>
          <p:cNvPr id="6" name="TextBox 5">
            <a:extLst>
              <a:ext uri="{FF2B5EF4-FFF2-40B4-BE49-F238E27FC236}">
                <a16:creationId xmlns:a16="http://schemas.microsoft.com/office/drawing/2014/main" id="{3203BA95-F662-4CB0-A17F-FD4A83B1E69A}"/>
              </a:ext>
            </a:extLst>
          </p:cNvPr>
          <p:cNvSpPr txBox="1"/>
          <p:nvPr/>
        </p:nvSpPr>
        <p:spPr>
          <a:xfrm>
            <a:off x="528775" y="6409432"/>
            <a:ext cx="694116" cy="369332"/>
          </a:xfrm>
          <a:prstGeom prst="rect">
            <a:avLst/>
          </a:prstGeom>
          <a:noFill/>
        </p:spPr>
        <p:txBody>
          <a:bodyPr wrap="square" rtlCol="0">
            <a:spAutoFit/>
          </a:bodyPr>
          <a:lstStyle/>
          <a:p>
            <a:r>
              <a:rPr lang="en-US" b="1" dirty="0">
                <a:solidFill>
                  <a:srgbClr val="FF0000"/>
                </a:solidFill>
              </a:rPr>
              <a:t>1960</a:t>
            </a:r>
          </a:p>
        </p:txBody>
      </p:sp>
      <p:sp>
        <p:nvSpPr>
          <p:cNvPr id="16" name="TextBox 15">
            <a:extLst>
              <a:ext uri="{FF2B5EF4-FFF2-40B4-BE49-F238E27FC236}">
                <a16:creationId xmlns:a16="http://schemas.microsoft.com/office/drawing/2014/main" id="{9D001287-8615-4085-8B35-B5F9979BB1F6}"/>
              </a:ext>
            </a:extLst>
          </p:cNvPr>
          <p:cNvSpPr txBox="1"/>
          <p:nvPr/>
        </p:nvSpPr>
        <p:spPr>
          <a:xfrm>
            <a:off x="3520063" y="6234286"/>
            <a:ext cx="1268295" cy="523220"/>
          </a:xfrm>
          <a:prstGeom prst="rect">
            <a:avLst/>
          </a:prstGeom>
          <a:solidFill>
            <a:schemeClr val="bg1"/>
          </a:solidFill>
        </p:spPr>
        <p:txBody>
          <a:bodyPr wrap="square" rtlCol="0">
            <a:spAutoFit/>
          </a:bodyPr>
          <a:lstStyle/>
          <a:p>
            <a:pPr algn="ctr"/>
            <a:r>
              <a:rPr lang="en-US" sz="1400" b="1" dirty="0"/>
              <a:t> looking</a:t>
            </a:r>
          </a:p>
          <a:p>
            <a:pPr algn="ctr"/>
            <a:r>
              <a:rPr lang="en-US" sz="1400" b="1" dirty="0"/>
              <a:t> after myself</a:t>
            </a:r>
          </a:p>
        </p:txBody>
      </p:sp>
      <p:sp>
        <p:nvSpPr>
          <p:cNvPr id="17" name="TextBox 16">
            <a:extLst>
              <a:ext uri="{FF2B5EF4-FFF2-40B4-BE49-F238E27FC236}">
                <a16:creationId xmlns:a16="http://schemas.microsoft.com/office/drawing/2014/main" id="{40806CE0-A9C3-4848-9F83-C98A07331552}"/>
              </a:ext>
            </a:extLst>
          </p:cNvPr>
          <p:cNvSpPr txBox="1"/>
          <p:nvPr/>
        </p:nvSpPr>
        <p:spPr>
          <a:xfrm rot="21365786">
            <a:off x="5152084" y="5739911"/>
            <a:ext cx="1277914" cy="523220"/>
          </a:xfrm>
          <a:prstGeom prst="rect">
            <a:avLst/>
          </a:prstGeom>
          <a:solidFill>
            <a:schemeClr val="bg1"/>
          </a:solidFill>
        </p:spPr>
        <p:txBody>
          <a:bodyPr wrap="none" rtlCol="0">
            <a:spAutoFit/>
          </a:bodyPr>
          <a:lstStyle/>
          <a:p>
            <a:r>
              <a:rPr lang="en-US" sz="1400" b="1" dirty="0"/>
              <a:t>  University</a:t>
            </a:r>
          </a:p>
          <a:p>
            <a:r>
              <a:rPr lang="en-US" sz="1400" b="1" dirty="0"/>
              <a:t>PhD geology</a:t>
            </a:r>
          </a:p>
        </p:txBody>
      </p:sp>
      <p:sp>
        <p:nvSpPr>
          <p:cNvPr id="18" name="TextBox 17">
            <a:extLst>
              <a:ext uri="{FF2B5EF4-FFF2-40B4-BE49-F238E27FC236}">
                <a16:creationId xmlns:a16="http://schemas.microsoft.com/office/drawing/2014/main" id="{3757737B-8663-4D78-85BE-18309B08496D}"/>
              </a:ext>
            </a:extLst>
          </p:cNvPr>
          <p:cNvSpPr txBox="1"/>
          <p:nvPr/>
        </p:nvSpPr>
        <p:spPr>
          <a:xfrm>
            <a:off x="4537300" y="5332991"/>
            <a:ext cx="1268295" cy="523220"/>
          </a:xfrm>
          <a:prstGeom prst="rect">
            <a:avLst/>
          </a:prstGeom>
          <a:noFill/>
        </p:spPr>
        <p:txBody>
          <a:bodyPr wrap="square" rtlCol="0">
            <a:spAutoFit/>
          </a:bodyPr>
          <a:lstStyle/>
          <a:p>
            <a:r>
              <a:rPr lang="en-US" sz="1400" b="1" dirty="0"/>
              <a:t>geologist </a:t>
            </a:r>
          </a:p>
          <a:p>
            <a:r>
              <a:rPr lang="en-US" sz="1400" b="1" dirty="0"/>
              <a:t>in tin mine</a:t>
            </a:r>
          </a:p>
        </p:txBody>
      </p:sp>
      <p:sp>
        <p:nvSpPr>
          <p:cNvPr id="21" name="TextBox 20">
            <a:extLst>
              <a:ext uri="{FF2B5EF4-FFF2-40B4-BE49-F238E27FC236}">
                <a16:creationId xmlns:a16="http://schemas.microsoft.com/office/drawing/2014/main" id="{594D22E8-5A39-4A21-8FC2-D84A012B2981}"/>
              </a:ext>
            </a:extLst>
          </p:cNvPr>
          <p:cNvSpPr txBox="1"/>
          <p:nvPr/>
        </p:nvSpPr>
        <p:spPr>
          <a:xfrm>
            <a:off x="6721468" y="5089646"/>
            <a:ext cx="1384197" cy="523220"/>
          </a:xfrm>
          <a:prstGeom prst="rect">
            <a:avLst/>
          </a:prstGeom>
          <a:solidFill>
            <a:schemeClr val="bg1"/>
          </a:solidFill>
        </p:spPr>
        <p:txBody>
          <a:bodyPr wrap="square" rtlCol="0">
            <a:spAutoFit/>
          </a:bodyPr>
          <a:lstStyle/>
          <a:p>
            <a:pPr algn="ctr"/>
            <a:r>
              <a:rPr lang="en-US" sz="1400" b="1" dirty="0"/>
              <a:t>Uni lecturer </a:t>
            </a:r>
          </a:p>
          <a:p>
            <a:pPr algn="ctr"/>
            <a:r>
              <a:rPr lang="en-US" sz="1400" b="1" dirty="0"/>
              <a:t>Saudi Arabia</a:t>
            </a:r>
          </a:p>
        </p:txBody>
      </p:sp>
      <p:sp>
        <p:nvSpPr>
          <p:cNvPr id="22" name="TextBox 21">
            <a:extLst>
              <a:ext uri="{FF2B5EF4-FFF2-40B4-BE49-F238E27FC236}">
                <a16:creationId xmlns:a16="http://schemas.microsoft.com/office/drawing/2014/main" id="{C1BF5432-B941-45D4-BEA4-C1EFF70A0D49}"/>
              </a:ext>
            </a:extLst>
          </p:cNvPr>
          <p:cNvSpPr txBox="1"/>
          <p:nvPr/>
        </p:nvSpPr>
        <p:spPr>
          <a:xfrm>
            <a:off x="7067155" y="6164310"/>
            <a:ext cx="1496639" cy="307777"/>
          </a:xfrm>
          <a:prstGeom prst="rect">
            <a:avLst/>
          </a:prstGeom>
          <a:solidFill>
            <a:schemeClr val="bg1"/>
          </a:solidFill>
        </p:spPr>
        <p:txBody>
          <a:bodyPr wrap="square" rtlCol="0">
            <a:spAutoFit/>
          </a:bodyPr>
          <a:lstStyle/>
          <a:p>
            <a:r>
              <a:rPr lang="en-US" sz="1400" b="1" dirty="0"/>
              <a:t> living in Saudi</a:t>
            </a:r>
          </a:p>
        </p:txBody>
      </p:sp>
      <p:sp>
        <p:nvSpPr>
          <p:cNvPr id="23" name="TextBox 22">
            <a:extLst>
              <a:ext uri="{FF2B5EF4-FFF2-40B4-BE49-F238E27FC236}">
                <a16:creationId xmlns:a16="http://schemas.microsoft.com/office/drawing/2014/main" id="{2EA8E843-F3D8-454B-93D8-B3CD59DF3E31}"/>
              </a:ext>
            </a:extLst>
          </p:cNvPr>
          <p:cNvSpPr txBox="1"/>
          <p:nvPr/>
        </p:nvSpPr>
        <p:spPr>
          <a:xfrm>
            <a:off x="7606037" y="5681965"/>
            <a:ext cx="1173052" cy="307777"/>
          </a:xfrm>
          <a:prstGeom prst="rect">
            <a:avLst/>
          </a:prstGeom>
          <a:solidFill>
            <a:schemeClr val="bg1"/>
          </a:solidFill>
        </p:spPr>
        <p:txBody>
          <a:bodyPr wrap="square" rtlCol="0">
            <a:spAutoFit/>
          </a:bodyPr>
          <a:lstStyle/>
          <a:p>
            <a:r>
              <a:rPr lang="en-US" sz="1400" b="1" dirty="0"/>
              <a:t>parenthood</a:t>
            </a:r>
          </a:p>
        </p:txBody>
      </p:sp>
      <p:sp>
        <p:nvSpPr>
          <p:cNvPr id="24" name="TextBox 23">
            <a:extLst>
              <a:ext uri="{FF2B5EF4-FFF2-40B4-BE49-F238E27FC236}">
                <a16:creationId xmlns:a16="http://schemas.microsoft.com/office/drawing/2014/main" id="{A9B84327-B9C8-4B9B-AB68-E92D2AD22143}"/>
              </a:ext>
            </a:extLst>
          </p:cNvPr>
          <p:cNvSpPr txBox="1"/>
          <p:nvPr/>
        </p:nvSpPr>
        <p:spPr>
          <a:xfrm>
            <a:off x="7326521" y="4368730"/>
            <a:ext cx="1502067" cy="523220"/>
          </a:xfrm>
          <a:prstGeom prst="rect">
            <a:avLst/>
          </a:prstGeom>
          <a:solidFill>
            <a:schemeClr val="bg1"/>
          </a:solidFill>
        </p:spPr>
        <p:txBody>
          <a:bodyPr wrap="square" rtlCol="0">
            <a:spAutoFit/>
          </a:bodyPr>
          <a:lstStyle/>
          <a:p>
            <a:pPr algn="ctr"/>
            <a:r>
              <a:rPr lang="en-US" sz="1400" b="1" dirty="0"/>
              <a:t>Field Geologist </a:t>
            </a:r>
          </a:p>
          <a:p>
            <a:pPr algn="ctr"/>
            <a:r>
              <a:rPr lang="en-US" sz="1400" b="1" dirty="0"/>
              <a:t>Saudi Arabia</a:t>
            </a:r>
          </a:p>
        </p:txBody>
      </p:sp>
      <p:sp>
        <p:nvSpPr>
          <p:cNvPr id="25" name="Lightning Bolt 24">
            <a:extLst>
              <a:ext uri="{FF2B5EF4-FFF2-40B4-BE49-F238E27FC236}">
                <a16:creationId xmlns:a16="http://schemas.microsoft.com/office/drawing/2014/main" id="{04EA4E8A-0F66-4804-92AC-0F23FAB5ED74}"/>
              </a:ext>
            </a:extLst>
          </p:cNvPr>
          <p:cNvSpPr/>
          <p:nvPr/>
        </p:nvSpPr>
        <p:spPr>
          <a:xfrm rot="6916115">
            <a:off x="7675338" y="4125235"/>
            <a:ext cx="504825"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26" name="Lightning Bolt 25">
            <a:extLst>
              <a:ext uri="{FF2B5EF4-FFF2-40B4-BE49-F238E27FC236}">
                <a16:creationId xmlns:a16="http://schemas.microsoft.com/office/drawing/2014/main" id="{515A0637-C2C2-43ED-98D7-117673BC6C07}"/>
              </a:ext>
            </a:extLst>
          </p:cNvPr>
          <p:cNvSpPr/>
          <p:nvPr/>
        </p:nvSpPr>
        <p:spPr>
          <a:xfrm rot="10020593">
            <a:off x="6127708" y="5004619"/>
            <a:ext cx="916102" cy="1580573"/>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cxnSp>
        <p:nvCxnSpPr>
          <p:cNvPr id="28" name="Straight Arrow Connector 27">
            <a:extLst>
              <a:ext uri="{FF2B5EF4-FFF2-40B4-BE49-F238E27FC236}">
                <a16:creationId xmlns:a16="http://schemas.microsoft.com/office/drawing/2014/main" id="{14ADE9A8-691F-4A2F-9230-ED8F6CB53479}"/>
              </a:ext>
            </a:extLst>
          </p:cNvPr>
          <p:cNvCxnSpPr>
            <a:cxnSpLocks/>
          </p:cNvCxnSpPr>
          <p:nvPr/>
        </p:nvCxnSpPr>
        <p:spPr>
          <a:xfrm>
            <a:off x="4913136" y="5837432"/>
            <a:ext cx="8093" cy="193979"/>
          </a:xfrm>
          <a:prstGeom prst="straightConnector1">
            <a:avLst/>
          </a:prstGeom>
          <a:ln>
            <a:solidFill>
              <a:srgbClr val="040808"/>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AAB96D52-DB84-4FB8-B42D-AA2F38C73FCF}"/>
              </a:ext>
            </a:extLst>
          </p:cNvPr>
          <p:cNvSpPr txBox="1"/>
          <p:nvPr/>
        </p:nvSpPr>
        <p:spPr>
          <a:xfrm>
            <a:off x="6566880" y="3588110"/>
            <a:ext cx="1384197" cy="523220"/>
          </a:xfrm>
          <a:prstGeom prst="rect">
            <a:avLst/>
          </a:prstGeom>
          <a:solidFill>
            <a:schemeClr val="bg1"/>
          </a:solidFill>
        </p:spPr>
        <p:txBody>
          <a:bodyPr wrap="square" rtlCol="0">
            <a:spAutoFit/>
          </a:bodyPr>
          <a:lstStyle/>
          <a:p>
            <a:pPr algn="ctr"/>
            <a:r>
              <a:rPr lang="en-US" sz="1400" b="1" dirty="0"/>
              <a:t>Polytechnic</a:t>
            </a:r>
          </a:p>
          <a:p>
            <a:pPr algn="ctr"/>
            <a:r>
              <a:rPr lang="en-US" sz="1400" b="1" dirty="0"/>
              <a:t>lecturer UK</a:t>
            </a:r>
          </a:p>
        </p:txBody>
      </p:sp>
      <p:sp>
        <p:nvSpPr>
          <p:cNvPr id="31" name="Lightning Bolt 30">
            <a:extLst>
              <a:ext uri="{FF2B5EF4-FFF2-40B4-BE49-F238E27FC236}">
                <a16:creationId xmlns:a16="http://schemas.microsoft.com/office/drawing/2014/main" id="{1ED7834C-20A0-4947-AE62-FE830792D04B}"/>
              </a:ext>
            </a:extLst>
          </p:cNvPr>
          <p:cNvSpPr/>
          <p:nvPr/>
        </p:nvSpPr>
        <p:spPr>
          <a:xfrm rot="4384678">
            <a:off x="7462522" y="3301703"/>
            <a:ext cx="504825"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2" name="TextBox 31">
            <a:extLst>
              <a:ext uri="{FF2B5EF4-FFF2-40B4-BE49-F238E27FC236}">
                <a16:creationId xmlns:a16="http://schemas.microsoft.com/office/drawing/2014/main" id="{BE35F267-3EFA-4588-AA87-21E8C547A29C}"/>
              </a:ext>
            </a:extLst>
          </p:cNvPr>
          <p:cNvSpPr txBox="1"/>
          <p:nvPr/>
        </p:nvSpPr>
        <p:spPr>
          <a:xfrm>
            <a:off x="6180888" y="4424179"/>
            <a:ext cx="1173052" cy="307777"/>
          </a:xfrm>
          <a:prstGeom prst="rect">
            <a:avLst/>
          </a:prstGeom>
          <a:solidFill>
            <a:schemeClr val="bg1"/>
          </a:solidFill>
        </p:spPr>
        <p:txBody>
          <a:bodyPr wrap="square" rtlCol="0">
            <a:spAutoFit/>
          </a:bodyPr>
          <a:lstStyle/>
          <a:p>
            <a:r>
              <a:rPr lang="en-US" sz="1400" b="1" dirty="0"/>
              <a:t>parenthood</a:t>
            </a:r>
          </a:p>
        </p:txBody>
      </p:sp>
      <p:sp>
        <p:nvSpPr>
          <p:cNvPr id="34" name="TextBox 33">
            <a:extLst>
              <a:ext uri="{FF2B5EF4-FFF2-40B4-BE49-F238E27FC236}">
                <a16:creationId xmlns:a16="http://schemas.microsoft.com/office/drawing/2014/main" id="{39FE7063-6388-46CE-BD65-D5979051E251}"/>
              </a:ext>
            </a:extLst>
          </p:cNvPr>
          <p:cNvSpPr txBox="1"/>
          <p:nvPr/>
        </p:nvSpPr>
        <p:spPr>
          <a:xfrm>
            <a:off x="5498241" y="3644586"/>
            <a:ext cx="635859" cy="307777"/>
          </a:xfrm>
          <a:prstGeom prst="rect">
            <a:avLst/>
          </a:prstGeom>
          <a:solidFill>
            <a:schemeClr val="bg1"/>
          </a:solidFill>
        </p:spPr>
        <p:txBody>
          <a:bodyPr wrap="square" rtlCol="0">
            <a:spAutoFit/>
          </a:bodyPr>
          <a:lstStyle/>
          <a:p>
            <a:pPr algn="ctr"/>
            <a:r>
              <a:rPr lang="en-US" sz="1400" b="1" dirty="0"/>
              <a:t>HMI</a:t>
            </a:r>
          </a:p>
        </p:txBody>
      </p:sp>
      <p:sp>
        <p:nvSpPr>
          <p:cNvPr id="35" name="Lightning Bolt 34">
            <a:extLst>
              <a:ext uri="{FF2B5EF4-FFF2-40B4-BE49-F238E27FC236}">
                <a16:creationId xmlns:a16="http://schemas.microsoft.com/office/drawing/2014/main" id="{09F3A161-7C78-428F-8618-6B48ED749FE4}"/>
              </a:ext>
            </a:extLst>
          </p:cNvPr>
          <p:cNvSpPr/>
          <p:nvPr/>
        </p:nvSpPr>
        <p:spPr>
          <a:xfrm rot="503460">
            <a:off x="5291649" y="3195523"/>
            <a:ext cx="527494"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6" name="TextBox 35">
            <a:extLst>
              <a:ext uri="{FF2B5EF4-FFF2-40B4-BE49-F238E27FC236}">
                <a16:creationId xmlns:a16="http://schemas.microsoft.com/office/drawing/2014/main" id="{1FD416E4-739F-4700-BB53-9C68CE30B347}"/>
              </a:ext>
            </a:extLst>
          </p:cNvPr>
          <p:cNvSpPr txBox="1"/>
          <p:nvPr/>
        </p:nvSpPr>
        <p:spPr>
          <a:xfrm>
            <a:off x="6277269" y="3010632"/>
            <a:ext cx="694116" cy="369332"/>
          </a:xfrm>
          <a:prstGeom prst="rect">
            <a:avLst/>
          </a:prstGeom>
          <a:noFill/>
        </p:spPr>
        <p:txBody>
          <a:bodyPr wrap="square" rtlCol="0">
            <a:spAutoFit/>
          </a:bodyPr>
          <a:lstStyle/>
          <a:p>
            <a:r>
              <a:rPr lang="en-US" b="1" dirty="0">
                <a:solidFill>
                  <a:srgbClr val="FF0000"/>
                </a:solidFill>
              </a:rPr>
              <a:t>1990</a:t>
            </a:r>
          </a:p>
        </p:txBody>
      </p:sp>
      <p:sp>
        <p:nvSpPr>
          <p:cNvPr id="37" name="TextBox 36">
            <a:extLst>
              <a:ext uri="{FF2B5EF4-FFF2-40B4-BE49-F238E27FC236}">
                <a16:creationId xmlns:a16="http://schemas.microsoft.com/office/drawing/2014/main" id="{337EC5EF-4781-456C-B86A-F8A2E0ADD0DB}"/>
              </a:ext>
            </a:extLst>
          </p:cNvPr>
          <p:cNvSpPr txBox="1"/>
          <p:nvPr/>
        </p:nvSpPr>
        <p:spPr>
          <a:xfrm>
            <a:off x="3668082" y="5335371"/>
            <a:ext cx="694116" cy="369332"/>
          </a:xfrm>
          <a:prstGeom prst="rect">
            <a:avLst/>
          </a:prstGeom>
          <a:noFill/>
        </p:spPr>
        <p:txBody>
          <a:bodyPr wrap="square" rtlCol="0">
            <a:spAutoFit/>
          </a:bodyPr>
          <a:lstStyle/>
          <a:p>
            <a:r>
              <a:rPr lang="en-US" b="1" dirty="0">
                <a:solidFill>
                  <a:srgbClr val="FF0000"/>
                </a:solidFill>
              </a:rPr>
              <a:t>1970</a:t>
            </a:r>
          </a:p>
        </p:txBody>
      </p:sp>
      <p:sp>
        <p:nvSpPr>
          <p:cNvPr id="38" name="TextBox 37">
            <a:extLst>
              <a:ext uri="{FF2B5EF4-FFF2-40B4-BE49-F238E27FC236}">
                <a16:creationId xmlns:a16="http://schemas.microsoft.com/office/drawing/2014/main" id="{B761F6FB-47CE-4426-93CB-2C3CF22F3DDB}"/>
              </a:ext>
            </a:extLst>
          </p:cNvPr>
          <p:cNvSpPr txBox="1"/>
          <p:nvPr/>
        </p:nvSpPr>
        <p:spPr>
          <a:xfrm>
            <a:off x="4500248" y="3558092"/>
            <a:ext cx="1014643" cy="523220"/>
          </a:xfrm>
          <a:prstGeom prst="rect">
            <a:avLst/>
          </a:prstGeom>
          <a:solidFill>
            <a:schemeClr val="bg1"/>
          </a:solidFill>
        </p:spPr>
        <p:txBody>
          <a:bodyPr wrap="square" rtlCol="0">
            <a:spAutoFit/>
          </a:bodyPr>
          <a:lstStyle/>
          <a:p>
            <a:pPr algn="ctr"/>
            <a:r>
              <a:rPr lang="en-US" sz="1400" b="1" dirty="0"/>
              <a:t>QA Uni Plymouth</a:t>
            </a:r>
          </a:p>
        </p:txBody>
      </p:sp>
      <p:sp>
        <p:nvSpPr>
          <p:cNvPr id="40" name="TextBox 39">
            <a:extLst>
              <a:ext uri="{FF2B5EF4-FFF2-40B4-BE49-F238E27FC236}">
                <a16:creationId xmlns:a16="http://schemas.microsoft.com/office/drawing/2014/main" id="{452CFBE0-67C0-48FF-A6C0-1000F2705D83}"/>
              </a:ext>
            </a:extLst>
          </p:cNvPr>
          <p:cNvSpPr txBox="1"/>
          <p:nvPr/>
        </p:nvSpPr>
        <p:spPr>
          <a:xfrm>
            <a:off x="3355304" y="3483540"/>
            <a:ext cx="1014642" cy="532730"/>
          </a:xfrm>
          <a:prstGeom prst="rect">
            <a:avLst/>
          </a:prstGeom>
          <a:solidFill>
            <a:schemeClr val="bg1"/>
          </a:solidFill>
        </p:spPr>
        <p:txBody>
          <a:bodyPr wrap="square" rtlCol="0">
            <a:spAutoFit/>
          </a:bodyPr>
          <a:lstStyle/>
          <a:p>
            <a:pPr algn="ctr"/>
            <a:r>
              <a:rPr lang="en-US" sz="1400" b="1" dirty="0"/>
              <a:t>HEQC</a:t>
            </a:r>
          </a:p>
          <a:p>
            <a:pPr algn="ctr"/>
            <a:r>
              <a:rPr lang="en-US" sz="1400" b="1" dirty="0"/>
              <a:t>London</a:t>
            </a:r>
          </a:p>
        </p:txBody>
      </p:sp>
      <p:sp>
        <p:nvSpPr>
          <p:cNvPr id="41" name="TextBox 40">
            <a:extLst>
              <a:ext uri="{FF2B5EF4-FFF2-40B4-BE49-F238E27FC236}">
                <a16:creationId xmlns:a16="http://schemas.microsoft.com/office/drawing/2014/main" id="{49C2D8AB-B7BD-455D-B72D-B284FF86C509}"/>
              </a:ext>
            </a:extLst>
          </p:cNvPr>
          <p:cNvSpPr txBox="1"/>
          <p:nvPr/>
        </p:nvSpPr>
        <p:spPr>
          <a:xfrm>
            <a:off x="4362690" y="4281993"/>
            <a:ext cx="1152201" cy="523220"/>
          </a:xfrm>
          <a:prstGeom prst="rect">
            <a:avLst/>
          </a:prstGeom>
          <a:solidFill>
            <a:schemeClr val="bg1"/>
          </a:solidFill>
        </p:spPr>
        <p:txBody>
          <a:bodyPr wrap="square" rtlCol="0">
            <a:spAutoFit/>
          </a:bodyPr>
          <a:lstStyle/>
          <a:p>
            <a:pPr algn="ctr"/>
            <a:r>
              <a:rPr lang="en-US" sz="1400" b="1" dirty="0"/>
              <a:t>living away from home</a:t>
            </a:r>
          </a:p>
        </p:txBody>
      </p:sp>
      <p:sp>
        <p:nvSpPr>
          <p:cNvPr id="42" name="TextBox 41">
            <a:extLst>
              <a:ext uri="{FF2B5EF4-FFF2-40B4-BE49-F238E27FC236}">
                <a16:creationId xmlns:a16="http://schemas.microsoft.com/office/drawing/2014/main" id="{B1829195-3C44-4F41-A35F-3C8142AEA9F4}"/>
              </a:ext>
            </a:extLst>
          </p:cNvPr>
          <p:cNvSpPr txBox="1"/>
          <p:nvPr/>
        </p:nvSpPr>
        <p:spPr>
          <a:xfrm>
            <a:off x="2346277" y="3527799"/>
            <a:ext cx="586850" cy="307777"/>
          </a:xfrm>
          <a:prstGeom prst="rect">
            <a:avLst/>
          </a:prstGeom>
          <a:solidFill>
            <a:schemeClr val="bg1"/>
          </a:solidFill>
        </p:spPr>
        <p:txBody>
          <a:bodyPr wrap="square" rtlCol="0">
            <a:spAutoFit/>
          </a:bodyPr>
          <a:lstStyle/>
          <a:p>
            <a:pPr algn="ctr"/>
            <a:r>
              <a:rPr lang="en-US" sz="1400" b="1" dirty="0"/>
              <a:t>QAA</a:t>
            </a:r>
          </a:p>
        </p:txBody>
      </p:sp>
      <p:sp>
        <p:nvSpPr>
          <p:cNvPr id="45" name="TextBox 44">
            <a:extLst>
              <a:ext uri="{FF2B5EF4-FFF2-40B4-BE49-F238E27FC236}">
                <a16:creationId xmlns:a16="http://schemas.microsoft.com/office/drawing/2014/main" id="{38C2963C-DB7B-4440-95A4-F896E61A8474}"/>
              </a:ext>
            </a:extLst>
          </p:cNvPr>
          <p:cNvSpPr txBox="1"/>
          <p:nvPr/>
        </p:nvSpPr>
        <p:spPr>
          <a:xfrm>
            <a:off x="1929982" y="4246745"/>
            <a:ext cx="1096488" cy="738664"/>
          </a:xfrm>
          <a:prstGeom prst="rect">
            <a:avLst/>
          </a:prstGeom>
          <a:solidFill>
            <a:schemeClr val="bg1"/>
          </a:solidFill>
        </p:spPr>
        <p:txBody>
          <a:bodyPr wrap="square" rtlCol="0">
            <a:spAutoFit/>
          </a:bodyPr>
          <a:lstStyle/>
          <a:p>
            <a:pPr algn="ctr"/>
            <a:r>
              <a:rPr lang="en-US" sz="1400" b="1" dirty="0"/>
              <a:t>my wife’s illness</a:t>
            </a:r>
          </a:p>
          <a:p>
            <a:pPr algn="ctr"/>
            <a:r>
              <a:rPr lang="en-US" sz="1400" b="1" dirty="0"/>
              <a:t>&amp; death</a:t>
            </a:r>
          </a:p>
        </p:txBody>
      </p:sp>
      <p:sp>
        <p:nvSpPr>
          <p:cNvPr id="46" name="Lightning Bolt 45">
            <a:extLst>
              <a:ext uri="{FF2B5EF4-FFF2-40B4-BE49-F238E27FC236}">
                <a16:creationId xmlns:a16="http://schemas.microsoft.com/office/drawing/2014/main" id="{8E963C3D-F16D-4D55-8CF3-3201BBE9228F}"/>
              </a:ext>
            </a:extLst>
          </p:cNvPr>
          <p:cNvSpPr/>
          <p:nvPr/>
        </p:nvSpPr>
        <p:spPr>
          <a:xfrm rot="13511542">
            <a:off x="1549634" y="2978052"/>
            <a:ext cx="949776"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dirty="0"/>
          </a:p>
        </p:txBody>
      </p:sp>
      <p:sp>
        <p:nvSpPr>
          <p:cNvPr id="47" name="Lightning Bolt 46">
            <a:extLst>
              <a:ext uri="{FF2B5EF4-FFF2-40B4-BE49-F238E27FC236}">
                <a16:creationId xmlns:a16="http://schemas.microsoft.com/office/drawing/2014/main" id="{F75FC7BF-0974-44E0-8ADA-78361A3AD10B}"/>
              </a:ext>
            </a:extLst>
          </p:cNvPr>
          <p:cNvSpPr/>
          <p:nvPr/>
        </p:nvSpPr>
        <p:spPr>
          <a:xfrm rot="1061848">
            <a:off x="2869812" y="3120646"/>
            <a:ext cx="485690"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9" name="TextBox 48">
            <a:extLst>
              <a:ext uri="{FF2B5EF4-FFF2-40B4-BE49-F238E27FC236}">
                <a16:creationId xmlns:a16="http://schemas.microsoft.com/office/drawing/2014/main" id="{5CC4EF7B-20BE-4C6C-8FC2-E110573F8DF5}"/>
              </a:ext>
            </a:extLst>
          </p:cNvPr>
          <p:cNvSpPr txBox="1"/>
          <p:nvPr/>
        </p:nvSpPr>
        <p:spPr>
          <a:xfrm>
            <a:off x="8052998" y="5426724"/>
            <a:ext cx="694116" cy="369332"/>
          </a:xfrm>
          <a:prstGeom prst="rect">
            <a:avLst/>
          </a:prstGeom>
          <a:noFill/>
        </p:spPr>
        <p:txBody>
          <a:bodyPr wrap="square" rtlCol="0">
            <a:spAutoFit/>
          </a:bodyPr>
          <a:lstStyle/>
          <a:p>
            <a:r>
              <a:rPr lang="en-US" b="1" dirty="0">
                <a:solidFill>
                  <a:srgbClr val="FF0000"/>
                </a:solidFill>
              </a:rPr>
              <a:t>1980</a:t>
            </a:r>
          </a:p>
        </p:txBody>
      </p:sp>
      <p:sp>
        <p:nvSpPr>
          <p:cNvPr id="50" name="TextBox 49">
            <a:extLst>
              <a:ext uri="{FF2B5EF4-FFF2-40B4-BE49-F238E27FC236}">
                <a16:creationId xmlns:a16="http://schemas.microsoft.com/office/drawing/2014/main" id="{C73461AC-F96E-4F00-B508-87A6F8C9E4EE}"/>
              </a:ext>
            </a:extLst>
          </p:cNvPr>
          <p:cNvSpPr txBox="1"/>
          <p:nvPr/>
        </p:nvSpPr>
        <p:spPr>
          <a:xfrm>
            <a:off x="2364438" y="3097410"/>
            <a:ext cx="694116" cy="369332"/>
          </a:xfrm>
          <a:prstGeom prst="rect">
            <a:avLst/>
          </a:prstGeom>
          <a:noFill/>
        </p:spPr>
        <p:txBody>
          <a:bodyPr wrap="square" rtlCol="0">
            <a:spAutoFit/>
          </a:bodyPr>
          <a:lstStyle/>
          <a:p>
            <a:r>
              <a:rPr lang="en-US" b="1" dirty="0">
                <a:solidFill>
                  <a:srgbClr val="FF0000"/>
                </a:solidFill>
              </a:rPr>
              <a:t>2000</a:t>
            </a:r>
          </a:p>
        </p:txBody>
      </p:sp>
      <p:sp>
        <p:nvSpPr>
          <p:cNvPr id="51" name="TextBox 50">
            <a:extLst>
              <a:ext uri="{FF2B5EF4-FFF2-40B4-BE49-F238E27FC236}">
                <a16:creationId xmlns:a16="http://schemas.microsoft.com/office/drawing/2014/main" id="{5CBE8216-61BD-4418-8321-75B9B962723F}"/>
              </a:ext>
            </a:extLst>
          </p:cNvPr>
          <p:cNvSpPr txBox="1"/>
          <p:nvPr/>
        </p:nvSpPr>
        <p:spPr>
          <a:xfrm>
            <a:off x="3135098" y="4226637"/>
            <a:ext cx="1173052" cy="307777"/>
          </a:xfrm>
          <a:prstGeom prst="rect">
            <a:avLst/>
          </a:prstGeom>
          <a:solidFill>
            <a:schemeClr val="bg1"/>
          </a:solidFill>
        </p:spPr>
        <p:txBody>
          <a:bodyPr wrap="square" rtlCol="0">
            <a:spAutoFit/>
          </a:bodyPr>
          <a:lstStyle/>
          <a:p>
            <a:r>
              <a:rPr lang="en-US" sz="1400" b="1" dirty="0"/>
              <a:t>parenthood</a:t>
            </a:r>
          </a:p>
        </p:txBody>
      </p:sp>
      <p:sp>
        <p:nvSpPr>
          <p:cNvPr id="52" name="TextBox 51">
            <a:extLst>
              <a:ext uri="{FF2B5EF4-FFF2-40B4-BE49-F238E27FC236}">
                <a16:creationId xmlns:a16="http://schemas.microsoft.com/office/drawing/2014/main" id="{CA5FCF2B-6C30-47C7-913E-FCB641D0E593}"/>
              </a:ext>
            </a:extLst>
          </p:cNvPr>
          <p:cNvSpPr txBox="1"/>
          <p:nvPr/>
        </p:nvSpPr>
        <p:spPr>
          <a:xfrm>
            <a:off x="4441300" y="2362360"/>
            <a:ext cx="694116" cy="369332"/>
          </a:xfrm>
          <a:prstGeom prst="rect">
            <a:avLst/>
          </a:prstGeom>
          <a:noFill/>
        </p:spPr>
        <p:txBody>
          <a:bodyPr wrap="square" rtlCol="0">
            <a:spAutoFit/>
          </a:bodyPr>
          <a:lstStyle/>
          <a:p>
            <a:r>
              <a:rPr lang="en-US" b="1" dirty="0">
                <a:solidFill>
                  <a:srgbClr val="FF0000"/>
                </a:solidFill>
              </a:rPr>
              <a:t>2010</a:t>
            </a:r>
          </a:p>
        </p:txBody>
      </p:sp>
      <p:sp>
        <p:nvSpPr>
          <p:cNvPr id="54" name="Lightning Bolt 53">
            <a:extLst>
              <a:ext uri="{FF2B5EF4-FFF2-40B4-BE49-F238E27FC236}">
                <a16:creationId xmlns:a16="http://schemas.microsoft.com/office/drawing/2014/main" id="{7481F3A0-C1C3-464B-AE41-DA94D4ADCFE4}"/>
              </a:ext>
            </a:extLst>
          </p:cNvPr>
          <p:cNvSpPr/>
          <p:nvPr/>
        </p:nvSpPr>
        <p:spPr>
          <a:xfrm rot="503460">
            <a:off x="4073939" y="3159381"/>
            <a:ext cx="485690"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55" name="TextBox 54">
            <a:extLst>
              <a:ext uri="{FF2B5EF4-FFF2-40B4-BE49-F238E27FC236}">
                <a16:creationId xmlns:a16="http://schemas.microsoft.com/office/drawing/2014/main" id="{F6241CD5-6A55-4BC7-9B48-56E3D5F6E291}"/>
              </a:ext>
            </a:extLst>
          </p:cNvPr>
          <p:cNvSpPr txBox="1"/>
          <p:nvPr/>
        </p:nvSpPr>
        <p:spPr>
          <a:xfrm>
            <a:off x="3017914" y="1697594"/>
            <a:ext cx="1201814" cy="523220"/>
          </a:xfrm>
          <a:prstGeom prst="rect">
            <a:avLst/>
          </a:prstGeom>
          <a:solidFill>
            <a:schemeClr val="bg1"/>
          </a:solidFill>
        </p:spPr>
        <p:txBody>
          <a:bodyPr wrap="square" rtlCol="0">
            <a:spAutoFit/>
          </a:bodyPr>
          <a:lstStyle/>
          <a:p>
            <a:pPr algn="ctr"/>
            <a:r>
              <a:rPr lang="en-US" sz="1400" b="1" dirty="0" err="1"/>
              <a:t>SCEPTrE</a:t>
            </a:r>
            <a:endParaRPr lang="en-US" sz="1400" b="1" dirty="0"/>
          </a:p>
          <a:p>
            <a:pPr algn="ctr"/>
            <a:r>
              <a:rPr lang="en-US" sz="1400" b="1" dirty="0"/>
              <a:t>Uni Surrey</a:t>
            </a:r>
          </a:p>
        </p:txBody>
      </p:sp>
      <p:sp>
        <p:nvSpPr>
          <p:cNvPr id="58" name="TextBox 57">
            <a:extLst>
              <a:ext uri="{FF2B5EF4-FFF2-40B4-BE49-F238E27FC236}">
                <a16:creationId xmlns:a16="http://schemas.microsoft.com/office/drawing/2014/main" id="{9ABF76D3-4CD8-4EE5-AFBD-3A1E23E4E947}"/>
              </a:ext>
            </a:extLst>
          </p:cNvPr>
          <p:cNvSpPr txBox="1"/>
          <p:nvPr/>
        </p:nvSpPr>
        <p:spPr>
          <a:xfrm>
            <a:off x="1402266" y="3103574"/>
            <a:ext cx="693348" cy="307777"/>
          </a:xfrm>
          <a:prstGeom prst="rect">
            <a:avLst/>
          </a:prstGeom>
          <a:solidFill>
            <a:schemeClr val="bg1"/>
          </a:solidFill>
        </p:spPr>
        <p:txBody>
          <a:bodyPr wrap="square" rtlCol="0">
            <a:spAutoFit/>
          </a:bodyPr>
          <a:lstStyle/>
          <a:p>
            <a:pPr algn="ctr"/>
            <a:r>
              <a:rPr lang="en-US" sz="1400" b="1" dirty="0"/>
              <a:t>LTSN</a:t>
            </a:r>
          </a:p>
        </p:txBody>
      </p:sp>
      <p:sp>
        <p:nvSpPr>
          <p:cNvPr id="59" name="TextBox 58">
            <a:extLst>
              <a:ext uri="{FF2B5EF4-FFF2-40B4-BE49-F238E27FC236}">
                <a16:creationId xmlns:a16="http://schemas.microsoft.com/office/drawing/2014/main" id="{C7E676D6-2160-42CF-A7A6-A11DF0D43B01}"/>
              </a:ext>
            </a:extLst>
          </p:cNvPr>
          <p:cNvSpPr txBox="1"/>
          <p:nvPr/>
        </p:nvSpPr>
        <p:spPr>
          <a:xfrm>
            <a:off x="795409" y="1930227"/>
            <a:ext cx="1338257" cy="307777"/>
          </a:xfrm>
          <a:prstGeom prst="rect">
            <a:avLst/>
          </a:prstGeom>
          <a:solidFill>
            <a:schemeClr val="bg1"/>
          </a:solidFill>
        </p:spPr>
        <p:txBody>
          <a:bodyPr wrap="square" rtlCol="0">
            <a:spAutoFit/>
          </a:bodyPr>
          <a:lstStyle/>
          <a:p>
            <a:pPr algn="ctr"/>
            <a:r>
              <a:rPr lang="en-US" sz="1400" b="1" dirty="0"/>
              <a:t>HE Academy</a:t>
            </a:r>
          </a:p>
        </p:txBody>
      </p:sp>
      <p:sp>
        <p:nvSpPr>
          <p:cNvPr id="60" name="Lightning Bolt 59">
            <a:extLst>
              <a:ext uri="{FF2B5EF4-FFF2-40B4-BE49-F238E27FC236}">
                <a16:creationId xmlns:a16="http://schemas.microsoft.com/office/drawing/2014/main" id="{75C3C160-D3D5-47E1-8E4E-8CDEF4C6B03B}"/>
              </a:ext>
            </a:extLst>
          </p:cNvPr>
          <p:cNvSpPr/>
          <p:nvPr/>
        </p:nvSpPr>
        <p:spPr>
          <a:xfrm rot="21213871">
            <a:off x="2178110" y="1374347"/>
            <a:ext cx="546322" cy="1579222"/>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61" name="TextBox 60">
            <a:extLst>
              <a:ext uri="{FF2B5EF4-FFF2-40B4-BE49-F238E27FC236}">
                <a16:creationId xmlns:a16="http://schemas.microsoft.com/office/drawing/2014/main" id="{B024E961-DD7A-487D-AB40-D5E479705124}"/>
              </a:ext>
            </a:extLst>
          </p:cNvPr>
          <p:cNvSpPr txBox="1"/>
          <p:nvPr/>
        </p:nvSpPr>
        <p:spPr>
          <a:xfrm>
            <a:off x="924542" y="2336895"/>
            <a:ext cx="1332416" cy="584775"/>
          </a:xfrm>
          <a:prstGeom prst="rect">
            <a:avLst/>
          </a:prstGeom>
          <a:solidFill>
            <a:schemeClr val="bg1"/>
          </a:solidFill>
        </p:spPr>
        <p:txBody>
          <a:bodyPr wrap="none" rtlCol="0">
            <a:spAutoFit/>
          </a:bodyPr>
          <a:lstStyle/>
          <a:p>
            <a:r>
              <a:rPr lang="en-US" sz="1600" b="1" dirty="0"/>
              <a:t>2</a:t>
            </a:r>
            <a:r>
              <a:rPr lang="en-US" sz="1600" b="1" baseline="30000" dirty="0"/>
              <a:t>nd</a:t>
            </a:r>
            <a:r>
              <a:rPr lang="en-US" sz="1600" b="1" dirty="0"/>
              <a:t>marriage</a:t>
            </a:r>
          </a:p>
          <a:p>
            <a:r>
              <a:rPr lang="en-US" sz="1600" b="1" dirty="0"/>
              <a:t>      &amp; family</a:t>
            </a:r>
          </a:p>
        </p:txBody>
      </p:sp>
      <p:sp>
        <p:nvSpPr>
          <p:cNvPr id="62" name="TextBox 61">
            <a:extLst>
              <a:ext uri="{FF2B5EF4-FFF2-40B4-BE49-F238E27FC236}">
                <a16:creationId xmlns:a16="http://schemas.microsoft.com/office/drawing/2014/main" id="{B4E9C7BB-DAE6-4695-BF2A-C3C1CEE9A3CD}"/>
              </a:ext>
            </a:extLst>
          </p:cNvPr>
          <p:cNvSpPr txBox="1"/>
          <p:nvPr/>
        </p:nvSpPr>
        <p:spPr>
          <a:xfrm>
            <a:off x="422101" y="3749905"/>
            <a:ext cx="1449436" cy="338554"/>
          </a:xfrm>
          <a:prstGeom prst="rect">
            <a:avLst/>
          </a:prstGeom>
          <a:solidFill>
            <a:schemeClr val="bg1"/>
          </a:solidFill>
        </p:spPr>
        <p:txBody>
          <a:bodyPr wrap="none" rtlCol="0">
            <a:spAutoFit/>
          </a:bodyPr>
          <a:lstStyle/>
          <a:p>
            <a:r>
              <a:rPr lang="en-US" sz="1600" b="1" dirty="0"/>
              <a:t>bereavement</a:t>
            </a:r>
          </a:p>
        </p:txBody>
      </p:sp>
      <p:sp>
        <p:nvSpPr>
          <p:cNvPr id="63" name="TextBox 62">
            <a:extLst>
              <a:ext uri="{FF2B5EF4-FFF2-40B4-BE49-F238E27FC236}">
                <a16:creationId xmlns:a16="http://schemas.microsoft.com/office/drawing/2014/main" id="{369D2ACB-C1BB-43BE-9FDF-AAB6F7BC311B}"/>
              </a:ext>
            </a:extLst>
          </p:cNvPr>
          <p:cNvSpPr txBox="1"/>
          <p:nvPr/>
        </p:nvSpPr>
        <p:spPr>
          <a:xfrm>
            <a:off x="2947867" y="2431181"/>
            <a:ext cx="1173052" cy="307777"/>
          </a:xfrm>
          <a:prstGeom prst="rect">
            <a:avLst/>
          </a:prstGeom>
          <a:solidFill>
            <a:schemeClr val="bg1"/>
          </a:solidFill>
        </p:spPr>
        <p:txBody>
          <a:bodyPr wrap="square" rtlCol="0">
            <a:spAutoFit/>
          </a:bodyPr>
          <a:lstStyle/>
          <a:p>
            <a:r>
              <a:rPr lang="en-US" sz="1400" b="1" dirty="0"/>
              <a:t>parenthood</a:t>
            </a:r>
          </a:p>
        </p:txBody>
      </p:sp>
      <p:pic>
        <p:nvPicPr>
          <p:cNvPr id="27" name="Picture 26" descr="A person wearing a white shirt&#10;&#10;Description automatically generated">
            <a:extLst>
              <a:ext uri="{FF2B5EF4-FFF2-40B4-BE49-F238E27FC236}">
                <a16:creationId xmlns:a16="http://schemas.microsoft.com/office/drawing/2014/main" id="{D5C55092-8A1A-41B7-80BF-DBAFF28E4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052" y="1277725"/>
            <a:ext cx="1116238" cy="1630468"/>
          </a:xfrm>
          <a:prstGeom prst="rect">
            <a:avLst/>
          </a:prstGeom>
        </p:spPr>
      </p:pic>
      <p:sp>
        <p:nvSpPr>
          <p:cNvPr id="57" name="TextBox 56">
            <a:extLst>
              <a:ext uri="{FF2B5EF4-FFF2-40B4-BE49-F238E27FC236}">
                <a16:creationId xmlns:a16="http://schemas.microsoft.com/office/drawing/2014/main" id="{F751CEC1-1F6A-4F27-86A4-0EFF6FD9FB7B}"/>
              </a:ext>
            </a:extLst>
          </p:cNvPr>
          <p:cNvSpPr txBox="1"/>
          <p:nvPr/>
        </p:nvSpPr>
        <p:spPr>
          <a:xfrm>
            <a:off x="5387646" y="1620615"/>
            <a:ext cx="1949023" cy="523220"/>
          </a:xfrm>
          <a:prstGeom prst="rect">
            <a:avLst/>
          </a:prstGeom>
          <a:solidFill>
            <a:schemeClr val="bg1"/>
          </a:solidFill>
        </p:spPr>
        <p:txBody>
          <a:bodyPr wrap="square" rtlCol="0">
            <a:spAutoFit/>
          </a:bodyPr>
          <a:lstStyle/>
          <a:p>
            <a:r>
              <a:rPr lang="en-US" sz="1400" b="1" dirty="0"/>
              <a:t>Lifewide Education</a:t>
            </a:r>
          </a:p>
          <a:p>
            <a:r>
              <a:rPr lang="en-US" sz="1400" b="1" dirty="0"/>
              <a:t>&amp; Creative Academic</a:t>
            </a:r>
          </a:p>
        </p:txBody>
      </p:sp>
      <p:sp>
        <p:nvSpPr>
          <p:cNvPr id="64" name="TextBox 63">
            <a:extLst>
              <a:ext uri="{FF2B5EF4-FFF2-40B4-BE49-F238E27FC236}">
                <a16:creationId xmlns:a16="http://schemas.microsoft.com/office/drawing/2014/main" id="{3D354F5F-BE14-4A76-ABA7-0BAC9BE574AB}"/>
              </a:ext>
            </a:extLst>
          </p:cNvPr>
          <p:cNvSpPr txBox="1"/>
          <p:nvPr/>
        </p:nvSpPr>
        <p:spPr>
          <a:xfrm>
            <a:off x="5568250" y="2203733"/>
            <a:ext cx="1543766" cy="523220"/>
          </a:xfrm>
          <a:prstGeom prst="rect">
            <a:avLst/>
          </a:prstGeom>
          <a:solidFill>
            <a:schemeClr val="bg1"/>
          </a:solidFill>
        </p:spPr>
        <p:txBody>
          <a:bodyPr wrap="square" rtlCol="0">
            <a:spAutoFit/>
          </a:bodyPr>
          <a:lstStyle/>
          <a:p>
            <a:r>
              <a:rPr lang="en-US" sz="1400" b="1" dirty="0"/>
              <a:t>    parent /grandparent</a:t>
            </a:r>
          </a:p>
        </p:txBody>
      </p:sp>
      <p:sp>
        <p:nvSpPr>
          <p:cNvPr id="2" name="Lightning Bolt 1">
            <a:extLst>
              <a:ext uri="{FF2B5EF4-FFF2-40B4-BE49-F238E27FC236}">
                <a16:creationId xmlns:a16="http://schemas.microsoft.com/office/drawing/2014/main" id="{CA99E0D8-69D1-FEDB-A3A7-9DCC0C21369B}"/>
              </a:ext>
            </a:extLst>
          </p:cNvPr>
          <p:cNvSpPr/>
          <p:nvPr/>
        </p:nvSpPr>
        <p:spPr>
          <a:xfrm rot="18611709">
            <a:off x="944586" y="2508074"/>
            <a:ext cx="917549" cy="974466"/>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 name="TextBox 3">
            <a:extLst>
              <a:ext uri="{FF2B5EF4-FFF2-40B4-BE49-F238E27FC236}">
                <a16:creationId xmlns:a16="http://schemas.microsoft.com/office/drawing/2014/main" id="{2CF59E2D-6F59-68B7-50CB-9318841ED81A}"/>
              </a:ext>
            </a:extLst>
          </p:cNvPr>
          <p:cNvSpPr txBox="1"/>
          <p:nvPr/>
        </p:nvSpPr>
        <p:spPr>
          <a:xfrm>
            <a:off x="6989611" y="2427689"/>
            <a:ext cx="694116" cy="369332"/>
          </a:xfrm>
          <a:prstGeom prst="rect">
            <a:avLst/>
          </a:prstGeom>
          <a:noFill/>
        </p:spPr>
        <p:txBody>
          <a:bodyPr wrap="square" rtlCol="0">
            <a:spAutoFit/>
          </a:bodyPr>
          <a:lstStyle/>
          <a:p>
            <a:r>
              <a:rPr lang="en-US" b="1" dirty="0">
                <a:solidFill>
                  <a:srgbClr val="FF0000"/>
                </a:solidFill>
              </a:rPr>
              <a:t>2020</a:t>
            </a:r>
          </a:p>
        </p:txBody>
      </p:sp>
      <p:sp>
        <p:nvSpPr>
          <p:cNvPr id="7" name="TextBox 6">
            <a:extLst>
              <a:ext uri="{FF2B5EF4-FFF2-40B4-BE49-F238E27FC236}">
                <a16:creationId xmlns:a16="http://schemas.microsoft.com/office/drawing/2014/main" id="{287740B7-D44E-E0FC-2E7E-6B2FABC3B223}"/>
              </a:ext>
            </a:extLst>
          </p:cNvPr>
          <p:cNvSpPr txBox="1"/>
          <p:nvPr/>
        </p:nvSpPr>
        <p:spPr>
          <a:xfrm>
            <a:off x="5434952" y="1377179"/>
            <a:ext cx="1543766" cy="307777"/>
          </a:xfrm>
          <a:prstGeom prst="rect">
            <a:avLst/>
          </a:prstGeom>
          <a:solidFill>
            <a:schemeClr val="bg1"/>
          </a:solidFill>
        </p:spPr>
        <p:txBody>
          <a:bodyPr wrap="square" rtlCol="0">
            <a:spAutoFit/>
          </a:bodyPr>
          <a:lstStyle/>
          <a:p>
            <a:r>
              <a:rPr lang="en-US" sz="1400" b="1" dirty="0"/>
              <a:t>   “retirement”</a:t>
            </a:r>
          </a:p>
        </p:txBody>
      </p:sp>
      <p:sp>
        <p:nvSpPr>
          <p:cNvPr id="12" name="Lightning Bolt 11">
            <a:extLst>
              <a:ext uri="{FF2B5EF4-FFF2-40B4-BE49-F238E27FC236}">
                <a16:creationId xmlns:a16="http://schemas.microsoft.com/office/drawing/2014/main" id="{8C804606-1C98-E914-999F-F99D8F2A1877}"/>
              </a:ext>
            </a:extLst>
          </p:cNvPr>
          <p:cNvSpPr/>
          <p:nvPr/>
        </p:nvSpPr>
        <p:spPr>
          <a:xfrm rot="503460">
            <a:off x="4923467" y="1328441"/>
            <a:ext cx="750629" cy="1673776"/>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20" name="Lightning Bolt 19">
            <a:extLst>
              <a:ext uri="{FF2B5EF4-FFF2-40B4-BE49-F238E27FC236}">
                <a16:creationId xmlns:a16="http://schemas.microsoft.com/office/drawing/2014/main" id="{F28C1FB5-C1D2-187D-4494-8B61F09F1B5E}"/>
              </a:ext>
            </a:extLst>
          </p:cNvPr>
          <p:cNvSpPr/>
          <p:nvPr/>
        </p:nvSpPr>
        <p:spPr>
          <a:xfrm rot="7714341">
            <a:off x="7308334" y="5592139"/>
            <a:ext cx="394803" cy="818766"/>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29" name="Lightning Bolt 28">
            <a:extLst>
              <a:ext uri="{FF2B5EF4-FFF2-40B4-BE49-F238E27FC236}">
                <a16:creationId xmlns:a16="http://schemas.microsoft.com/office/drawing/2014/main" id="{0E0C9D20-FE04-8FF2-0F1E-6AE1F7E0AA4C}"/>
              </a:ext>
            </a:extLst>
          </p:cNvPr>
          <p:cNvSpPr/>
          <p:nvPr/>
        </p:nvSpPr>
        <p:spPr>
          <a:xfrm rot="2411090">
            <a:off x="5446389" y="3330623"/>
            <a:ext cx="1220649" cy="1686691"/>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9" name="Lightning Bolt 38">
            <a:extLst>
              <a:ext uri="{FF2B5EF4-FFF2-40B4-BE49-F238E27FC236}">
                <a16:creationId xmlns:a16="http://schemas.microsoft.com/office/drawing/2014/main" id="{23935768-351F-0743-6706-8C178496BB66}"/>
              </a:ext>
            </a:extLst>
          </p:cNvPr>
          <p:cNvSpPr/>
          <p:nvPr/>
        </p:nvSpPr>
        <p:spPr>
          <a:xfrm rot="1511803">
            <a:off x="1246506" y="5532988"/>
            <a:ext cx="394803" cy="818766"/>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3" name="Lightning Bolt 42">
            <a:extLst>
              <a:ext uri="{FF2B5EF4-FFF2-40B4-BE49-F238E27FC236}">
                <a16:creationId xmlns:a16="http://schemas.microsoft.com/office/drawing/2014/main" id="{80555043-95E6-EFCF-A931-193FF804AEED}"/>
              </a:ext>
            </a:extLst>
          </p:cNvPr>
          <p:cNvSpPr/>
          <p:nvPr/>
        </p:nvSpPr>
        <p:spPr>
          <a:xfrm rot="2545401">
            <a:off x="1488697" y="5514112"/>
            <a:ext cx="394803" cy="818766"/>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4" name="Lightning Bolt 43">
            <a:extLst>
              <a:ext uri="{FF2B5EF4-FFF2-40B4-BE49-F238E27FC236}">
                <a16:creationId xmlns:a16="http://schemas.microsoft.com/office/drawing/2014/main" id="{178AEDD2-FEFF-2364-A6C3-F3F8BC96CC82}"/>
              </a:ext>
            </a:extLst>
          </p:cNvPr>
          <p:cNvSpPr/>
          <p:nvPr/>
        </p:nvSpPr>
        <p:spPr>
          <a:xfrm rot="1011939">
            <a:off x="3256741" y="5518186"/>
            <a:ext cx="394803" cy="818766"/>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19" name="TextBox 18">
            <a:extLst>
              <a:ext uri="{FF2B5EF4-FFF2-40B4-BE49-F238E27FC236}">
                <a16:creationId xmlns:a16="http://schemas.microsoft.com/office/drawing/2014/main" id="{DF0B266A-8EF5-0966-3C1E-859EFB642C3E}"/>
              </a:ext>
            </a:extLst>
          </p:cNvPr>
          <p:cNvSpPr txBox="1"/>
          <p:nvPr/>
        </p:nvSpPr>
        <p:spPr>
          <a:xfrm>
            <a:off x="262953" y="115380"/>
            <a:ext cx="8814141" cy="446276"/>
          </a:xfrm>
          <a:prstGeom prst="rect">
            <a:avLst/>
          </a:prstGeom>
          <a:noFill/>
        </p:spPr>
        <p:txBody>
          <a:bodyPr wrap="square" rtlCol="0">
            <a:spAutoFit/>
          </a:bodyPr>
          <a:lstStyle/>
          <a:p>
            <a:pPr>
              <a:lnSpc>
                <a:spcPct val="115000"/>
              </a:lnSpc>
            </a:pPr>
            <a:r>
              <a:rPr lang="en-GB" sz="2000"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‘an organism's </a:t>
            </a:r>
            <a:r>
              <a:rPr lang="en-GB" sz="2000" u="sng"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capacity to interact effectively </a:t>
            </a:r>
            <a:r>
              <a:rPr lang="en-GB" sz="2000"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with its environment’ White (1959)</a:t>
            </a:r>
          </a:p>
        </p:txBody>
      </p:sp>
      <p:sp>
        <p:nvSpPr>
          <p:cNvPr id="33" name="TextBox 32">
            <a:extLst>
              <a:ext uri="{FF2B5EF4-FFF2-40B4-BE49-F238E27FC236}">
                <a16:creationId xmlns:a16="http://schemas.microsoft.com/office/drawing/2014/main" id="{895D2DE1-1DF0-1DBC-D82A-39A470AE8EDD}"/>
              </a:ext>
            </a:extLst>
          </p:cNvPr>
          <p:cNvSpPr txBox="1"/>
          <p:nvPr/>
        </p:nvSpPr>
        <p:spPr>
          <a:xfrm>
            <a:off x="1532806" y="621735"/>
            <a:ext cx="6184706" cy="584775"/>
          </a:xfrm>
          <a:prstGeom prst="rect">
            <a:avLst/>
          </a:prstGeom>
          <a:noFill/>
        </p:spPr>
        <p:txBody>
          <a:bodyPr wrap="none" rtlCol="0">
            <a:spAutoFit/>
          </a:bodyPr>
          <a:lstStyle/>
          <a:p>
            <a:r>
              <a:rPr lang="en-GB" sz="3200" dirty="0">
                <a:latin typeface="Modern Love Caps" panose="04070805081001020A01" pitchFamily="82" charset="0"/>
              </a:rPr>
              <a:t>Lifelong dimension of our formation</a:t>
            </a:r>
          </a:p>
        </p:txBody>
      </p:sp>
      <p:sp>
        <p:nvSpPr>
          <p:cNvPr id="48" name="TextBox 47">
            <a:extLst>
              <a:ext uri="{FF2B5EF4-FFF2-40B4-BE49-F238E27FC236}">
                <a16:creationId xmlns:a16="http://schemas.microsoft.com/office/drawing/2014/main" id="{D8C63014-7921-5B11-EB37-CCD1EB8934A4}"/>
              </a:ext>
            </a:extLst>
          </p:cNvPr>
          <p:cNvSpPr txBox="1"/>
          <p:nvPr/>
        </p:nvSpPr>
        <p:spPr>
          <a:xfrm>
            <a:off x="4394374" y="4733626"/>
            <a:ext cx="1173052" cy="307777"/>
          </a:xfrm>
          <a:prstGeom prst="rect">
            <a:avLst/>
          </a:prstGeom>
          <a:solidFill>
            <a:schemeClr val="bg1"/>
          </a:solidFill>
        </p:spPr>
        <p:txBody>
          <a:bodyPr wrap="square" rtlCol="0">
            <a:spAutoFit/>
          </a:bodyPr>
          <a:lstStyle/>
          <a:p>
            <a:r>
              <a:rPr lang="en-US" sz="1400" b="1" dirty="0"/>
              <a:t>parenthood</a:t>
            </a:r>
          </a:p>
        </p:txBody>
      </p:sp>
    </p:spTree>
    <p:extLst>
      <p:ext uri="{BB962C8B-B14F-4D97-AF65-F5344CB8AC3E}">
        <p14:creationId xmlns:p14="http://schemas.microsoft.com/office/powerpoint/2010/main" val="29500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FEE18-9840-4F80-B003-0F86F66B2A26}"/>
              </a:ext>
            </a:extLst>
          </p:cNvPr>
          <p:cNvPicPr>
            <a:picLocks noChangeAspect="1"/>
          </p:cNvPicPr>
          <p:nvPr/>
        </p:nvPicPr>
        <p:blipFill>
          <a:blip r:embed="rId2"/>
          <a:stretch>
            <a:fillRect/>
          </a:stretch>
        </p:blipFill>
        <p:spPr>
          <a:xfrm>
            <a:off x="266764" y="998761"/>
            <a:ext cx="8610471" cy="5493432"/>
          </a:xfrm>
          <a:prstGeom prst="rect">
            <a:avLst/>
          </a:prstGeom>
        </p:spPr>
      </p:pic>
      <p:sp>
        <p:nvSpPr>
          <p:cNvPr id="9" name="TextBox 8">
            <a:extLst>
              <a:ext uri="{FF2B5EF4-FFF2-40B4-BE49-F238E27FC236}">
                <a16:creationId xmlns:a16="http://schemas.microsoft.com/office/drawing/2014/main" id="{DBBE2C54-D33D-16A5-5C0F-A07ADA40A73D}"/>
              </a:ext>
            </a:extLst>
          </p:cNvPr>
          <p:cNvSpPr txBox="1"/>
          <p:nvPr/>
        </p:nvSpPr>
        <p:spPr>
          <a:xfrm>
            <a:off x="1533346" y="541608"/>
            <a:ext cx="6077305" cy="584775"/>
          </a:xfrm>
          <a:prstGeom prst="rect">
            <a:avLst/>
          </a:prstGeom>
          <a:noFill/>
        </p:spPr>
        <p:txBody>
          <a:bodyPr wrap="none" rtlCol="0">
            <a:spAutoFit/>
          </a:bodyPr>
          <a:lstStyle/>
          <a:p>
            <a:r>
              <a:rPr lang="en-GB" sz="3200" dirty="0">
                <a:latin typeface="Modern Love Caps" panose="04070805081001020A01" pitchFamily="82" charset="0"/>
              </a:rPr>
              <a:t>Lifewide dimension of our formation</a:t>
            </a:r>
          </a:p>
        </p:txBody>
      </p:sp>
      <p:pic>
        <p:nvPicPr>
          <p:cNvPr id="3" name="Picture 2">
            <a:extLst>
              <a:ext uri="{FF2B5EF4-FFF2-40B4-BE49-F238E27FC236}">
                <a16:creationId xmlns:a16="http://schemas.microsoft.com/office/drawing/2014/main" id="{0B582E90-6848-DFDF-74E7-69534860F8DB}"/>
              </a:ext>
            </a:extLst>
          </p:cNvPr>
          <p:cNvPicPr>
            <a:picLocks noChangeAspect="1"/>
          </p:cNvPicPr>
          <p:nvPr/>
        </p:nvPicPr>
        <p:blipFill>
          <a:blip r:embed="rId3"/>
          <a:stretch>
            <a:fillRect/>
          </a:stretch>
        </p:blipFill>
        <p:spPr>
          <a:xfrm>
            <a:off x="4291017" y="5451625"/>
            <a:ext cx="561965" cy="815227"/>
          </a:xfrm>
          <a:prstGeom prst="rect">
            <a:avLst/>
          </a:prstGeom>
        </p:spPr>
      </p:pic>
      <p:sp>
        <p:nvSpPr>
          <p:cNvPr id="2" name="TextBox 1">
            <a:extLst>
              <a:ext uri="{FF2B5EF4-FFF2-40B4-BE49-F238E27FC236}">
                <a16:creationId xmlns:a16="http://schemas.microsoft.com/office/drawing/2014/main" id="{48C39FE5-8B16-9889-DCEF-AB7BF1993EB0}"/>
              </a:ext>
            </a:extLst>
          </p:cNvPr>
          <p:cNvSpPr txBox="1"/>
          <p:nvPr/>
        </p:nvSpPr>
        <p:spPr>
          <a:xfrm>
            <a:off x="266764" y="95332"/>
            <a:ext cx="8814141" cy="446276"/>
          </a:xfrm>
          <a:prstGeom prst="rect">
            <a:avLst/>
          </a:prstGeom>
          <a:noFill/>
        </p:spPr>
        <p:txBody>
          <a:bodyPr wrap="square" rtlCol="0">
            <a:spAutoFit/>
          </a:bodyPr>
          <a:lstStyle/>
          <a:p>
            <a:pPr>
              <a:lnSpc>
                <a:spcPct val="115000"/>
              </a:lnSpc>
            </a:pPr>
            <a:r>
              <a:rPr lang="en-GB" sz="2000"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‘an organism's </a:t>
            </a:r>
            <a:r>
              <a:rPr lang="en-GB" sz="2000" u="sng"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capacity to interact effectively </a:t>
            </a:r>
            <a:r>
              <a:rPr lang="en-GB" sz="2000"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with its environment’ White (1959)</a:t>
            </a:r>
          </a:p>
        </p:txBody>
      </p:sp>
    </p:spTree>
    <p:extLst>
      <p:ext uri="{BB962C8B-B14F-4D97-AF65-F5344CB8AC3E}">
        <p14:creationId xmlns:p14="http://schemas.microsoft.com/office/powerpoint/2010/main" val="347780649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eft-Right Arrow 23">
            <a:extLst>
              <a:ext uri="{FF2B5EF4-FFF2-40B4-BE49-F238E27FC236}">
                <a16:creationId xmlns:a16="http://schemas.microsoft.com/office/drawing/2014/main" id="{5CB02B01-8FA6-4394-831C-72E29B561F9E}"/>
              </a:ext>
            </a:extLst>
          </p:cNvPr>
          <p:cNvSpPr/>
          <p:nvPr/>
        </p:nvSpPr>
        <p:spPr>
          <a:xfrm>
            <a:off x="1086011" y="3059815"/>
            <a:ext cx="7473037" cy="487915"/>
          </a:xfrm>
          <a:prstGeom prst="leftRightArrow">
            <a:avLst>
              <a:gd name="adj1" fmla="val 0"/>
              <a:gd name="adj2" fmla="val 50000"/>
            </a:avLst>
          </a:prstGeom>
          <a:gradFill>
            <a:gsLst>
              <a:gs pos="0">
                <a:srgbClr val="00B0F0"/>
              </a:gs>
              <a:gs pos="100000">
                <a:schemeClr val="bg1"/>
              </a:gs>
            </a:gsLst>
            <a:lin ang="5400000" scaled="1"/>
          </a:gradFill>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GB" b="0">
              <a:solidFill>
                <a:prstClr val="white"/>
              </a:solidFill>
            </a:endParaRPr>
          </a:p>
        </p:txBody>
      </p:sp>
      <p:sp>
        <p:nvSpPr>
          <p:cNvPr id="63500" name="TextBox 18">
            <a:extLst>
              <a:ext uri="{FF2B5EF4-FFF2-40B4-BE49-F238E27FC236}">
                <a16:creationId xmlns:a16="http://schemas.microsoft.com/office/drawing/2014/main" id="{F389F2AA-76E0-48D5-851C-B8501EE3593C}"/>
              </a:ext>
            </a:extLst>
          </p:cNvPr>
          <p:cNvSpPr txBox="1">
            <a:spLocks noChangeArrowheads="1"/>
          </p:cNvSpPr>
          <p:nvPr/>
        </p:nvSpPr>
        <p:spPr bwMode="auto">
          <a:xfrm>
            <a:off x="1334371" y="3123345"/>
            <a:ext cx="6859762" cy="338554"/>
          </a:xfrm>
          <a:prstGeom prst="rect">
            <a:avLst/>
          </a:prstGeom>
          <a:noFill/>
          <a:ln w="9525">
            <a:noFill/>
            <a:miter lim="800000"/>
            <a:headEnd/>
            <a:tailEnd/>
          </a:ln>
        </p:spPr>
        <p:txBody>
          <a:bodyPr wrap="square">
            <a:spAutoFit/>
          </a:bodyPr>
          <a:lstStyle/>
          <a:p>
            <a:pPr eaLnBrk="1" fontAlgn="auto" hangingPunct="1">
              <a:spcBef>
                <a:spcPts val="0"/>
              </a:spcBef>
              <a:spcAft>
                <a:spcPts val="0"/>
              </a:spcAft>
              <a:defRPr/>
            </a:pPr>
            <a:r>
              <a:rPr lang="en-GB" sz="1600" b="1" dirty="0">
                <a:solidFill>
                  <a:prstClr val="black"/>
                </a:solidFill>
                <a:latin typeface="Arial Narrow" panose="020B0606020202030204" pitchFamily="34" charset="0"/>
              </a:rPr>
              <a:t>Now, All, Personally Meaningful  –necessary for present &amp; foundation for the future</a:t>
            </a:r>
          </a:p>
        </p:txBody>
      </p:sp>
      <p:sp>
        <p:nvSpPr>
          <p:cNvPr id="63512" name="Text Box 3">
            <a:extLst>
              <a:ext uri="{FF2B5EF4-FFF2-40B4-BE49-F238E27FC236}">
                <a16:creationId xmlns:a16="http://schemas.microsoft.com/office/drawing/2014/main" id="{3A17D239-60B0-41BE-9FA5-90B5F0560CF5}"/>
              </a:ext>
            </a:extLst>
          </p:cNvPr>
          <p:cNvSpPr txBox="1">
            <a:spLocks noChangeArrowheads="1"/>
          </p:cNvSpPr>
          <p:nvPr/>
        </p:nvSpPr>
        <p:spPr bwMode="auto">
          <a:xfrm>
            <a:off x="6531293" y="3603237"/>
            <a:ext cx="2520950" cy="3170099"/>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GB" sz="2000" b="0" dirty="0">
                <a:solidFill>
                  <a:prstClr val="black"/>
                </a:solidFill>
                <a:latin typeface="Arial Narrow" pitchFamily="34" charset="0"/>
                <a:ea typeface="+mn-ea"/>
              </a:rPr>
              <a:t>Informal</a:t>
            </a:r>
          </a:p>
          <a:p>
            <a:pPr eaLnBrk="1" fontAlgn="auto" hangingPunct="1">
              <a:spcBef>
                <a:spcPts val="0"/>
              </a:spcBef>
              <a:spcAft>
                <a:spcPts val="0"/>
              </a:spcAft>
              <a:defRPr/>
            </a:pPr>
            <a:r>
              <a:rPr lang="en-GB" sz="2000" b="0" dirty="0">
                <a:solidFill>
                  <a:prstClr val="black"/>
                </a:solidFill>
                <a:latin typeface="Arial Narrow" pitchFamily="34" charset="0"/>
                <a:ea typeface="+mn-ea"/>
              </a:rPr>
              <a:t>Social</a:t>
            </a:r>
          </a:p>
          <a:p>
            <a:pPr eaLnBrk="1" fontAlgn="auto" hangingPunct="1">
              <a:spcBef>
                <a:spcPts val="0"/>
              </a:spcBef>
              <a:spcAft>
                <a:spcPts val="0"/>
              </a:spcAft>
              <a:defRPr/>
            </a:pPr>
            <a:r>
              <a:rPr lang="en-GB" sz="2000" b="0" dirty="0">
                <a:solidFill>
                  <a:prstClr val="black"/>
                </a:solidFill>
                <a:latin typeface="Arial Narrow" pitchFamily="34" charset="0"/>
                <a:ea typeface="+mn-ea"/>
              </a:rPr>
              <a:t>Unanticipated</a:t>
            </a:r>
          </a:p>
          <a:p>
            <a:pPr eaLnBrk="1" fontAlgn="auto" hangingPunct="1">
              <a:spcBef>
                <a:spcPts val="0"/>
              </a:spcBef>
              <a:spcAft>
                <a:spcPts val="0"/>
              </a:spcAft>
              <a:defRPr/>
            </a:pPr>
            <a:r>
              <a:rPr lang="en-GB" sz="2000" b="0" dirty="0">
                <a:solidFill>
                  <a:prstClr val="black"/>
                </a:solidFill>
                <a:latin typeface="Arial Narrow" pitchFamily="34" charset="0"/>
                <a:ea typeface="+mn-ea"/>
              </a:rPr>
              <a:t>Incidental</a:t>
            </a:r>
          </a:p>
          <a:p>
            <a:pPr eaLnBrk="1" fontAlgn="auto" hangingPunct="1">
              <a:spcBef>
                <a:spcPts val="0"/>
              </a:spcBef>
              <a:spcAft>
                <a:spcPts val="0"/>
              </a:spcAft>
              <a:defRPr/>
            </a:pPr>
            <a:r>
              <a:rPr lang="en-GB" sz="2000" b="0" dirty="0">
                <a:solidFill>
                  <a:prstClr val="black"/>
                </a:solidFill>
                <a:latin typeface="Arial Narrow" pitchFamily="34" charset="0"/>
                <a:ea typeface="+mn-ea"/>
              </a:rPr>
              <a:t>Interest</a:t>
            </a:r>
          </a:p>
          <a:p>
            <a:pPr eaLnBrk="1" fontAlgn="auto" hangingPunct="1">
              <a:spcBef>
                <a:spcPts val="0"/>
              </a:spcBef>
              <a:spcAft>
                <a:spcPts val="0"/>
              </a:spcAft>
              <a:defRPr/>
            </a:pPr>
            <a:r>
              <a:rPr lang="en-GB" sz="2000" b="0" dirty="0">
                <a:solidFill>
                  <a:prstClr val="black"/>
                </a:solidFill>
                <a:latin typeface="Arial Narrow" pitchFamily="34" charset="0"/>
                <a:ea typeface="+mn-ea"/>
              </a:rPr>
              <a:t>Self-directed</a:t>
            </a:r>
          </a:p>
          <a:p>
            <a:pPr eaLnBrk="1" fontAlgn="auto" hangingPunct="1">
              <a:spcBef>
                <a:spcPts val="0"/>
              </a:spcBef>
              <a:spcAft>
                <a:spcPts val="0"/>
              </a:spcAft>
              <a:defRPr/>
            </a:pPr>
            <a:r>
              <a:rPr lang="en-GB" sz="2000" b="0" dirty="0">
                <a:solidFill>
                  <a:prstClr val="black"/>
                </a:solidFill>
                <a:latin typeface="Arial Narrow" pitchFamily="34" charset="0"/>
                <a:ea typeface="+mn-ea"/>
              </a:rPr>
              <a:t>Emergent</a:t>
            </a:r>
          </a:p>
          <a:p>
            <a:pPr eaLnBrk="1" fontAlgn="auto" hangingPunct="1">
              <a:spcBef>
                <a:spcPts val="0"/>
              </a:spcBef>
              <a:spcAft>
                <a:spcPts val="0"/>
              </a:spcAft>
              <a:defRPr/>
            </a:pPr>
            <a:r>
              <a:rPr lang="en-GB" sz="2000" b="0" dirty="0">
                <a:solidFill>
                  <a:prstClr val="black"/>
                </a:solidFill>
                <a:latin typeface="Arial Narrow" pitchFamily="34" charset="0"/>
                <a:ea typeface="+mn-ea"/>
              </a:rPr>
              <a:t>Intrinsic Motivation</a:t>
            </a:r>
          </a:p>
          <a:p>
            <a:pPr eaLnBrk="1" fontAlgn="auto" hangingPunct="1">
              <a:spcBef>
                <a:spcPts val="0"/>
              </a:spcBef>
              <a:spcAft>
                <a:spcPts val="0"/>
              </a:spcAft>
              <a:defRPr/>
            </a:pPr>
            <a:r>
              <a:rPr lang="en-GB" sz="2000" b="0" dirty="0">
                <a:solidFill>
                  <a:prstClr val="black"/>
                </a:solidFill>
                <a:latin typeface="Arial Narrow" pitchFamily="34" charset="0"/>
                <a:ea typeface="+mn-ea"/>
              </a:rPr>
              <a:t>Emotional</a:t>
            </a:r>
          </a:p>
          <a:p>
            <a:pPr eaLnBrk="1" fontAlgn="auto" hangingPunct="1">
              <a:spcBef>
                <a:spcPts val="0"/>
              </a:spcBef>
              <a:spcAft>
                <a:spcPts val="0"/>
              </a:spcAft>
              <a:defRPr/>
            </a:pPr>
            <a:endParaRPr lang="en-GB" sz="2000" b="0" dirty="0">
              <a:solidFill>
                <a:prstClr val="black"/>
              </a:solidFill>
              <a:latin typeface="Arial Narrow" pitchFamily="34" charset="0"/>
              <a:ea typeface="+mn-ea"/>
            </a:endParaRPr>
          </a:p>
        </p:txBody>
      </p:sp>
      <p:sp>
        <p:nvSpPr>
          <p:cNvPr id="63513" name="Text Box 3">
            <a:extLst>
              <a:ext uri="{FF2B5EF4-FFF2-40B4-BE49-F238E27FC236}">
                <a16:creationId xmlns:a16="http://schemas.microsoft.com/office/drawing/2014/main" id="{BD2EB343-33FE-429D-802D-8809A95094F7}"/>
              </a:ext>
            </a:extLst>
          </p:cNvPr>
          <p:cNvSpPr txBox="1">
            <a:spLocks noChangeArrowheads="1"/>
          </p:cNvSpPr>
          <p:nvPr/>
        </p:nvSpPr>
        <p:spPr bwMode="auto">
          <a:xfrm>
            <a:off x="1404227" y="3636154"/>
            <a:ext cx="3673475" cy="3231654"/>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GB" sz="2000" b="0" dirty="0">
                <a:solidFill>
                  <a:prstClr val="black"/>
                </a:solidFill>
                <a:latin typeface="Arial Narrow" pitchFamily="34" charset="0"/>
                <a:ea typeface="+mn-ea"/>
              </a:rPr>
              <a:t>Formal  / non-formal</a:t>
            </a:r>
          </a:p>
          <a:p>
            <a:pPr eaLnBrk="1" fontAlgn="auto" hangingPunct="1">
              <a:spcBef>
                <a:spcPts val="0"/>
              </a:spcBef>
              <a:spcAft>
                <a:spcPts val="0"/>
              </a:spcAft>
              <a:defRPr/>
            </a:pPr>
            <a:r>
              <a:rPr lang="en-GB" sz="2000" b="0" dirty="0">
                <a:solidFill>
                  <a:prstClr val="black"/>
                </a:solidFill>
                <a:latin typeface="Arial Narrow" pitchFamily="34" charset="0"/>
                <a:ea typeface="+mn-ea"/>
              </a:rPr>
              <a:t>Individual</a:t>
            </a:r>
          </a:p>
          <a:p>
            <a:pPr eaLnBrk="1" fontAlgn="auto" hangingPunct="1">
              <a:spcBef>
                <a:spcPts val="0"/>
              </a:spcBef>
              <a:spcAft>
                <a:spcPts val="0"/>
              </a:spcAft>
              <a:defRPr/>
            </a:pPr>
            <a:r>
              <a:rPr lang="en-GB" sz="2000" b="0" dirty="0">
                <a:solidFill>
                  <a:prstClr val="black"/>
                </a:solidFill>
                <a:latin typeface="Arial Narrow" pitchFamily="34" charset="0"/>
                <a:ea typeface="+mn-ea"/>
              </a:rPr>
              <a:t>Intended</a:t>
            </a:r>
          </a:p>
          <a:p>
            <a:pPr eaLnBrk="1" fontAlgn="auto" hangingPunct="1">
              <a:spcBef>
                <a:spcPts val="0"/>
              </a:spcBef>
              <a:spcAft>
                <a:spcPts val="0"/>
              </a:spcAft>
              <a:defRPr/>
            </a:pPr>
            <a:r>
              <a:rPr lang="en-GB" sz="2000" b="0" dirty="0">
                <a:solidFill>
                  <a:prstClr val="black"/>
                </a:solidFill>
                <a:latin typeface="Arial Narrow" pitchFamily="34" charset="0"/>
                <a:ea typeface="+mn-ea"/>
              </a:rPr>
              <a:t>Task-focused</a:t>
            </a:r>
          </a:p>
          <a:p>
            <a:pPr eaLnBrk="1" fontAlgn="auto" hangingPunct="1">
              <a:spcBef>
                <a:spcPts val="0"/>
              </a:spcBef>
              <a:spcAft>
                <a:spcPts val="0"/>
              </a:spcAft>
              <a:defRPr/>
            </a:pPr>
            <a:r>
              <a:rPr lang="en-GB" sz="2000" b="0" dirty="0">
                <a:solidFill>
                  <a:prstClr val="black"/>
                </a:solidFill>
                <a:latin typeface="Arial Narrow" pitchFamily="34" charset="0"/>
                <a:ea typeface="+mn-ea"/>
              </a:rPr>
              <a:t>Need</a:t>
            </a:r>
          </a:p>
          <a:p>
            <a:pPr eaLnBrk="1" fontAlgn="auto" hangingPunct="1">
              <a:spcBef>
                <a:spcPts val="0"/>
              </a:spcBef>
              <a:spcAft>
                <a:spcPts val="0"/>
              </a:spcAft>
              <a:defRPr/>
            </a:pPr>
            <a:r>
              <a:rPr lang="en-GB" sz="2000" b="0" dirty="0">
                <a:solidFill>
                  <a:prstClr val="black"/>
                </a:solidFill>
                <a:latin typeface="Arial Narrow" pitchFamily="34" charset="0"/>
                <a:ea typeface="+mn-ea"/>
              </a:rPr>
              <a:t>Directed</a:t>
            </a:r>
          </a:p>
          <a:p>
            <a:pPr eaLnBrk="1" fontAlgn="auto" hangingPunct="1">
              <a:spcBef>
                <a:spcPts val="0"/>
              </a:spcBef>
              <a:spcAft>
                <a:spcPts val="0"/>
              </a:spcAft>
              <a:defRPr/>
            </a:pPr>
            <a:r>
              <a:rPr lang="en-GB" sz="2000" b="0" dirty="0">
                <a:solidFill>
                  <a:prstClr val="black"/>
                </a:solidFill>
                <a:latin typeface="Arial Narrow" pitchFamily="34" charset="0"/>
                <a:ea typeface="+mn-ea"/>
              </a:rPr>
              <a:t>Planned</a:t>
            </a:r>
          </a:p>
          <a:p>
            <a:pPr eaLnBrk="1" fontAlgn="auto" hangingPunct="1">
              <a:spcBef>
                <a:spcPts val="0"/>
              </a:spcBef>
              <a:spcAft>
                <a:spcPts val="0"/>
              </a:spcAft>
              <a:defRPr/>
            </a:pPr>
            <a:r>
              <a:rPr lang="en-GB" sz="2000" b="0" dirty="0">
                <a:solidFill>
                  <a:prstClr val="black"/>
                </a:solidFill>
                <a:latin typeface="Arial Narrow" pitchFamily="34" charset="0"/>
                <a:ea typeface="+mn-ea"/>
              </a:rPr>
              <a:t>Extrinsic Motivation</a:t>
            </a:r>
          </a:p>
          <a:p>
            <a:pPr eaLnBrk="1" fontAlgn="auto" hangingPunct="1">
              <a:spcBef>
                <a:spcPts val="0"/>
              </a:spcBef>
              <a:spcAft>
                <a:spcPts val="0"/>
              </a:spcAft>
              <a:defRPr/>
            </a:pPr>
            <a:r>
              <a:rPr lang="en-GB" sz="2000" b="0" dirty="0">
                <a:solidFill>
                  <a:prstClr val="black"/>
                </a:solidFill>
                <a:latin typeface="Arial Narrow" pitchFamily="34" charset="0"/>
                <a:ea typeface="+mn-ea"/>
              </a:rPr>
              <a:t>Cognitive</a:t>
            </a:r>
          </a:p>
          <a:p>
            <a:pPr eaLnBrk="1" fontAlgn="auto" hangingPunct="1">
              <a:spcBef>
                <a:spcPts val="0"/>
              </a:spcBef>
              <a:spcAft>
                <a:spcPts val="0"/>
              </a:spcAft>
              <a:defRPr/>
            </a:pPr>
            <a:endParaRPr lang="en-GB" sz="2400" b="0" dirty="0">
              <a:solidFill>
                <a:prstClr val="black"/>
              </a:solidFill>
              <a:latin typeface="Arial Narrow" pitchFamily="34" charset="0"/>
              <a:ea typeface="+mn-ea"/>
            </a:endParaRPr>
          </a:p>
        </p:txBody>
      </p:sp>
      <p:cxnSp>
        <p:nvCxnSpPr>
          <p:cNvPr id="3" name="Straight Arrow Connector 2">
            <a:extLst>
              <a:ext uri="{FF2B5EF4-FFF2-40B4-BE49-F238E27FC236}">
                <a16:creationId xmlns:a16="http://schemas.microsoft.com/office/drawing/2014/main" id="{2247E6E2-1F7D-4948-B1BE-DC6CAEA4C07A}"/>
              </a:ext>
            </a:extLst>
          </p:cNvPr>
          <p:cNvCxnSpPr>
            <a:cxnSpLocks/>
          </p:cNvCxnSpPr>
          <p:nvPr/>
        </p:nvCxnSpPr>
        <p:spPr>
          <a:xfrm>
            <a:off x="3458098" y="3870548"/>
            <a:ext cx="3073195"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5ECC6C1-2104-45CB-A94D-EB5A8742CD70}"/>
              </a:ext>
            </a:extLst>
          </p:cNvPr>
          <p:cNvCxnSpPr>
            <a:cxnSpLocks/>
          </p:cNvCxnSpPr>
          <p:nvPr/>
        </p:nvCxnSpPr>
        <p:spPr>
          <a:xfrm>
            <a:off x="2524109" y="4140417"/>
            <a:ext cx="4007184"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79821FC-D867-4F74-AFF7-6EDFD04387FD}"/>
              </a:ext>
            </a:extLst>
          </p:cNvPr>
          <p:cNvCxnSpPr>
            <a:cxnSpLocks/>
          </p:cNvCxnSpPr>
          <p:nvPr/>
        </p:nvCxnSpPr>
        <p:spPr>
          <a:xfrm>
            <a:off x="2332578" y="4446612"/>
            <a:ext cx="4198715"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D8B81B4-B93F-4948-8512-96352ADAE1B7}"/>
              </a:ext>
            </a:extLst>
          </p:cNvPr>
          <p:cNvCxnSpPr>
            <a:cxnSpLocks/>
          </p:cNvCxnSpPr>
          <p:nvPr/>
        </p:nvCxnSpPr>
        <p:spPr>
          <a:xfrm>
            <a:off x="2740133" y="4734644"/>
            <a:ext cx="3816424"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D8A6DCD-E8CA-4935-80BA-2E6B0AF15BDB}"/>
              </a:ext>
            </a:extLst>
          </p:cNvPr>
          <p:cNvCxnSpPr>
            <a:cxnSpLocks/>
          </p:cNvCxnSpPr>
          <p:nvPr/>
        </p:nvCxnSpPr>
        <p:spPr>
          <a:xfrm>
            <a:off x="2092061" y="5033566"/>
            <a:ext cx="4464496"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43B64B5-8B7C-4552-A7A6-2C50940226E5}"/>
              </a:ext>
            </a:extLst>
          </p:cNvPr>
          <p:cNvCxnSpPr>
            <a:cxnSpLocks/>
          </p:cNvCxnSpPr>
          <p:nvPr/>
        </p:nvCxnSpPr>
        <p:spPr>
          <a:xfrm>
            <a:off x="2332578" y="5310708"/>
            <a:ext cx="4198715"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7DFF3D6-5460-4E5F-8602-E08AF64B5D0C}"/>
              </a:ext>
            </a:extLst>
          </p:cNvPr>
          <p:cNvCxnSpPr>
            <a:cxnSpLocks/>
          </p:cNvCxnSpPr>
          <p:nvPr/>
        </p:nvCxnSpPr>
        <p:spPr>
          <a:xfrm>
            <a:off x="2380093" y="5670748"/>
            <a:ext cx="4151200"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A4530D4-C191-401D-90EC-00789DADFA8D}"/>
              </a:ext>
            </a:extLst>
          </p:cNvPr>
          <p:cNvCxnSpPr>
            <a:cxnSpLocks/>
          </p:cNvCxnSpPr>
          <p:nvPr/>
        </p:nvCxnSpPr>
        <p:spPr>
          <a:xfrm>
            <a:off x="3388205" y="5958780"/>
            <a:ext cx="3143088"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47" name="Down Arrow 22">
            <a:extLst>
              <a:ext uri="{FF2B5EF4-FFF2-40B4-BE49-F238E27FC236}">
                <a16:creationId xmlns:a16="http://schemas.microsoft.com/office/drawing/2014/main" id="{8DDC128C-BD1E-4299-B8DA-96BB30600122}"/>
              </a:ext>
            </a:extLst>
          </p:cNvPr>
          <p:cNvSpPr/>
          <p:nvPr/>
        </p:nvSpPr>
        <p:spPr>
          <a:xfrm flipV="1">
            <a:off x="291861" y="918220"/>
            <a:ext cx="896806" cy="5400600"/>
          </a:xfrm>
          <a:prstGeom prst="downArrow">
            <a:avLst/>
          </a:prstGeom>
          <a:solidFill>
            <a:srgbClr val="09E79D"/>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37" name="Rectangle 36">
            <a:extLst>
              <a:ext uri="{FF2B5EF4-FFF2-40B4-BE49-F238E27FC236}">
                <a16:creationId xmlns:a16="http://schemas.microsoft.com/office/drawing/2014/main" id="{C9662B4F-1C36-40C1-B99E-072103FCEE91}"/>
              </a:ext>
            </a:extLst>
          </p:cNvPr>
          <p:cNvSpPr/>
          <p:nvPr/>
        </p:nvSpPr>
        <p:spPr>
          <a:xfrm rot="16200000">
            <a:off x="-2240030" y="3103717"/>
            <a:ext cx="5951451" cy="400110"/>
          </a:xfrm>
          <a:prstGeom prst="rect">
            <a:avLst/>
          </a:prstGeom>
        </p:spPr>
        <p:txBody>
          <a:bodyPr wrap="square">
            <a:spAutoFit/>
          </a:bodyPr>
          <a:lstStyle/>
          <a:p>
            <a:pPr>
              <a:spcBef>
                <a:spcPct val="0"/>
              </a:spcBef>
              <a:buFontTx/>
              <a:buNone/>
            </a:pPr>
            <a:r>
              <a:rPr lang="en-GB" altLang="en-US" sz="2000" b="1" dirty="0">
                <a:latin typeface="Arial Narrow" panose="020B0606020202030204" pitchFamily="34" charset="0"/>
              </a:rPr>
              <a:t>LIFELONG LEARNING</a:t>
            </a:r>
            <a:r>
              <a:rPr lang="en-GB" altLang="en-US" sz="2000" dirty="0">
                <a:latin typeface="Arial Narrow" panose="020B0606020202030204" pitchFamily="34" charset="0"/>
              </a:rPr>
              <a:t>        </a:t>
            </a:r>
            <a:r>
              <a:rPr lang="en-GB" altLang="en-US" sz="2000" b="1" dirty="0">
                <a:latin typeface="Arial Narrow" panose="020B0606020202030204" pitchFamily="34" charset="0"/>
              </a:rPr>
              <a:t>Our Ontological Journey </a:t>
            </a:r>
            <a:endParaRPr lang="en-US" sz="2000" b="1" dirty="0"/>
          </a:p>
        </p:txBody>
      </p:sp>
      <p:cxnSp>
        <p:nvCxnSpPr>
          <p:cNvPr id="28" name="Straight Arrow Connector 27">
            <a:extLst>
              <a:ext uri="{FF2B5EF4-FFF2-40B4-BE49-F238E27FC236}">
                <a16:creationId xmlns:a16="http://schemas.microsoft.com/office/drawing/2014/main" id="{4A78FF36-DAF2-46B8-8989-6DC3EC543ECE}"/>
              </a:ext>
            </a:extLst>
          </p:cNvPr>
          <p:cNvCxnSpPr>
            <a:cxnSpLocks/>
          </p:cNvCxnSpPr>
          <p:nvPr/>
        </p:nvCxnSpPr>
        <p:spPr>
          <a:xfrm>
            <a:off x="2452101" y="6246812"/>
            <a:ext cx="4104456"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E093D54-0EEB-4919-B35F-F22297DF4353}"/>
              </a:ext>
            </a:extLst>
          </p:cNvPr>
          <p:cNvPicPr>
            <a:picLocks noChangeAspect="1"/>
          </p:cNvPicPr>
          <p:nvPr/>
        </p:nvPicPr>
        <p:blipFill>
          <a:blip r:embed="rId3"/>
          <a:stretch>
            <a:fillRect/>
          </a:stretch>
        </p:blipFill>
        <p:spPr>
          <a:xfrm>
            <a:off x="1259632" y="1134243"/>
            <a:ext cx="7155137" cy="1854168"/>
          </a:xfrm>
          <a:prstGeom prst="rect">
            <a:avLst/>
          </a:prstGeom>
        </p:spPr>
      </p:pic>
      <p:sp>
        <p:nvSpPr>
          <p:cNvPr id="2" name="TextBox 1">
            <a:extLst>
              <a:ext uri="{FF2B5EF4-FFF2-40B4-BE49-F238E27FC236}">
                <a16:creationId xmlns:a16="http://schemas.microsoft.com/office/drawing/2014/main" id="{36A758E0-1B9E-4131-928B-1B4EDC8086F9}"/>
              </a:ext>
            </a:extLst>
          </p:cNvPr>
          <p:cNvSpPr txBox="1"/>
          <p:nvPr/>
        </p:nvSpPr>
        <p:spPr>
          <a:xfrm>
            <a:off x="857341" y="681581"/>
            <a:ext cx="7930376" cy="523220"/>
          </a:xfrm>
          <a:prstGeom prst="rect">
            <a:avLst/>
          </a:prstGeom>
          <a:noFill/>
        </p:spPr>
        <p:txBody>
          <a:bodyPr wrap="none" rtlCol="0">
            <a:spAutoFit/>
          </a:bodyPr>
          <a:lstStyle/>
          <a:p>
            <a:r>
              <a:rPr lang="en-GB" sz="2800" b="1" dirty="0">
                <a:latin typeface="Modern Love Caps" panose="04070805081001020A01" pitchFamily="82" charset="0"/>
              </a:rPr>
              <a:t>LIFEWIDE SITES FOR LEARNING, DEVELOPING, FORMING</a:t>
            </a:r>
          </a:p>
        </p:txBody>
      </p:sp>
      <p:sp>
        <p:nvSpPr>
          <p:cNvPr id="25" name="Isosceles Triangle 24">
            <a:extLst>
              <a:ext uri="{FF2B5EF4-FFF2-40B4-BE49-F238E27FC236}">
                <a16:creationId xmlns:a16="http://schemas.microsoft.com/office/drawing/2014/main" id="{DF4FD45C-3898-4F0E-B38D-C132CE8B5175}"/>
              </a:ext>
            </a:extLst>
          </p:cNvPr>
          <p:cNvSpPr/>
          <p:nvPr/>
        </p:nvSpPr>
        <p:spPr>
          <a:xfrm rot="16200000">
            <a:off x="769069" y="1891857"/>
            <a:ext cx="719371" cy="372742"/>
          </a:xfrm>
          <a:prstGeom prst="triangle">
            <a:avLst>
              <a:gd name="adj" fmla="val 50000"/>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9B7A81-7CD0-A638-0524-FD88B2FBC14E}"/>
              </a:ext>
            </a:extLst>
          </p:cNvPr>
          <p:cNvSpPr txBox="1"/>
          <p:nvPr/>
        </p:nvSpPr>
        <p:spPr>
          <a:xfrm>
            <a:off x="266764" y="95332"/>
            <a:ext cx="8814141" cy="446276"/>
          </a:xfrm>
          <a:prstGeom prst="rect">
            <a:avLst/>
          </a:prstGeom>
          <a:noFill/>
        </p:spPr>
        <p:txBody>
          <a:bodyPr wrap="square" rtlCol="0">
            <a:spAutoFit/>
          </a:bodyPr>
          <a:lstStyle/>
          <a:p>
            <a:pPr>
              <a:lnSpc>
                <a:spcPct val="115000"/>
              </a:lnSpc>
            </a:pPr>
            <a:r>
              <a:rPr lang="en-GB" sz="2000"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‘an organism's </a:t>
            </a:r>
            <a:r>
              <a:rPr lang="en-GB" sz="2000" u="sng"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capacity to interact effectively </a:t>
            </a:r>
            <a:r>
              <a:rPr lang="en-GB" sz="2000"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with its environment’ White (1959)</a:t>
            </a:r>
          </a:p>
        </p:txBody>
      </p:sp>
    </p:spTree>
    <p:extLst>
      <p:ext uri="{BB962C8B-B14F-4D97-AF65-F5344CB8AC3E}">
        <p14:creationId xmlns:p14="http://schemas.microsoft.com/office/powerpoint/2010/main" val="311868113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48AA99-0483-46B3-99A7-2DA75D6D57DB}"/>
              </a:ext>
            </a:extLst>
          </p:cNvPr>
          <p:cNvSpPr txBox="1"/>
          <p:nvPr/>
        </p:nvSpPr>
        <p:spPr>
          <a:xfrm>
            <a:off x="660665" y="3241176"/>
            <a:ext cx="1686295" cy="707886"/>
          </a:xfrm>
          <a:prstGeom prst="rect">
            <a:avLst/>
          </a:prstGeom>
          <a:noFill/>
        </p:spPr>
        <p:txBody>
          <a:bodyPr wrap="none" rtlCol="0">
            <a:spAutoFit/>
          </a:bodyPr>
          <a:lstStyle/>
          <a:p>
            <a:r>
              <a:rPr lang="en-GB" sz="2000" b="1" dirty="0"/>
              <a:t>UNDERGOING</a:t>
            </a:r>
          </a:p>
          <a:p>
            <a:r>
              <a:rPr lang="en-GB" sz="2000" b="1" dirty="0"/>
              <a:t>before doing</a:t>
            </a:r>
          </a:p>
        </p:txBody>
      </p:sp>
      <p:sp>
        <p:nvSpPr>
          <p:cNvPr id="31" name="TextBox 30">
            <a:extLst>
              <a:ext uri="{FF2B5EF4-FFF2-40B4-BE49-F238E27FC236}">
                <a16:creationId xmlns:a16="http://schemas.microsoft.com/office/drawing/2014/main" id="{F6F3D376-F667-4F2B-918B-CCEE45461E75}"/>
              </a:ext>
            </a:extLst>
          </p:cNvPr>
          <p:cNvSpPr txBox="1"/>
          <p:nvPr/>
        </p:nvSpPr>
        <p:spPr>
          <a:xfrm>
            <a:off x="2422688" y="3503217"/>
            <a:ext cx="461986" cy="2554545"/>
          </a:xfrm>
          <a:prstGeom prst="rect">
            <a:avLst/>
          </a:prstGeom>
          <a:solidFill>
            <a:schemeClr val="bg1"/>
          </a:solidFill>
        </p:spPr>
        <p:txBody>
          <a:bodyPr wrap="none" rtlCol="0">
            <a:spAutoFit/>
          </a:bodyPr>
          <a:lstStyle/>
          <a:p>
            <a:r>
              <a:rPr lang="en-GB" sz="3200" b="1" dirty="0"/>
              <a:t>D</a:t>
            </a:r>
          </a:p>
          <a:p>
            <a:r>
              <a:rPr lang="en-GB" sz="3200" b="1" dirty="0"/>
              <a:t>O</a:t>
            </a:r>
          </a:p>
          <a:p>
            <a:r>
              <a:rPr lang="en-GB" sz="3200" b="1" dirty="0"/>
              <a:t>I</a:t>
            </a:r>
          </a:p>
          <a:p>
            <a:r>
              <a:rPr lang="en-GB" sz="3200" b="1" dirty="0"/>
              <a:t>N</a:t>
            </a:r>
          </a:p>
          <a:p>
            <a:r>
              <a:rPr lang="en-GB" sz="3200" b="1" dirty="0"/>
              <a:t>G</a:t>
            </a:r>
          </a:p>
        </p:txBody>
      </p:sp>
      <p:sp>
        <p:nvSpPr>
          <p:cNvPr id="24" name="TextBox 23">
            <a:extLst>
              <a:ext uri="{FF2B5EF4-FFF2-40B4-BE49-F238E27FC236}">
                <a16:creationId xmlns:a16="http://schemas.microsoft.com/office/drawing/2014/main" id="{DBA86B97-4E61-4096-BB66-0C7E2C6961AA}"/>
              </a:ext>
            </a:extLst>
          </p:cNvPr>
          <p:cNvSpPr txBox="1"/>
          <p:nvPr/>
        </p:nvSpPr>
        <p:spPr>
          <a:xfrm>
            <a:off x="975013" y="2900343"/>
            <a:ext cx="1057597" cy="461665"/>
          </a:xfrm>
          <a:prstGeom prst="rect">
            <a:avLst/>
          </a:prstGeom>
          <a:solidFill>
            <a:schemeClr val="bg1">
              <a:alpha val="76000"/>
            </a:schemeClr>
          </a:solidFill>
        </p:spPr>
        <p:txBody>
          <a:bodyPr wrap="none" rtlCol="0">
            <a:spAutoFit/>
          </a:bodyPr>
          <a:lstStyle/>
          <a:p>
            <a:r>
              <a:rPr lang="en-GB" sz="2400" b="1" dirty="0">
                <a:solidFill>
                  <a:srgbClr val="FF0000"/>
                </a:solidFill>
              </a:rPr>
              <a:t>Person</a:t>
            </a:r>
          </a:p>
        </p:txBody>
      </p:sp>
      <p:pic>
        <p:nvPicPr>
          <p:cNvPr id="8" name="Picture 7" descr="A close-up of a person&#10;&#10;Description automatically generated with low confidence">
            <a:extLst>
              <a:ext uri="{FF2B5EF4-FFF2-40B4-BE49-F238E27FC236}">
                <a16:creationId xmlns:a16="http://schemas.microsoft.com/office/drawing/2014/main" id="{B1EFAE37-971B-47B1-8A8C-D098B3BF6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582" y="3949062"/>
            <a:ext cx="745571" cy="2173697"/>
          </a:xfrm>
          <a:prstGeom prst="rect">
            <a:avLst/>
          </a:prstGeom>
        </p:spPr>
      </p:pic>
      <p:sp>
        <p:nvSpPr>
          <p:cNvPr id="29" name="TextBox 28">
            <a:extLst>
              <a:ext uri="{FF2B5EF4-FFF2-40B4-BE49-F238E27FC236}">
                <a16:creationId xmlns:a16="http://schemas.microsoft.com/office/drawing/2014/main" id="{5F39827F-D977-46C3-8462-4616A0C8FEF2}"/>
              </a:ext>
            </a:extLst>
          </p:cNvPr>
          <p:cNvSpPr txBox="1"/>
          <p:nvPr/>
        </p:nvSpPr>
        <p:spPr>
          <a:xfrm>
            <a:off x="716205" y="6057762"/>
            <a:ext cx="1686295" cy="707886"/>
          </a:xfrm>
          <a:prstGeom prst="rect">
            <a:avLst/>
          </a:prstGeom>
          <a:noFill/>
        </p:spPr>
        <p:txBody>
          <a:bodyPr wrap="none" rtlCol="0">
            <a:spAutoFit/>
          </a:bodyPr>
          <a:lstStyle/>
          <a:p>
            <a:r>
              <a:rPr lang="en-GB" sz="2000" b="1" dirty="0"/>
              <a:t>UNDERGOING</a:t>
            </a:r>
          </a:p>
          <a:p>
            <a:r>
              <a:rPr lang="en-GB" sz="2000" b="1" dirty="0"/>
              <a:t>  after doing</a:t>
            </a:r>
          </a:p>
        </p:txBody>
      </p:sp>
      <p:sp>
        <p:nvSpPr>
          <p:cNvPr id="41" name="TextBox 40">
            <a:extLst>
              <a:ext uri="{FF2B5EF4-FFF2-40B4-BE49-F238E27FC236}">
                <a16:creationId xmlns:a16="http://schemas.microsoft.com/office/drawing/2014/main" id="{D7032287-7AAE-4CE1-A5D8-247FD23EA597}"/>
              </a:ext>
            </a:extLst>
          </p:cNvPr>
          <p:cNvSpPr txBox="1"/>
          <p:nvPr/>
        </p:nvSpPr>
        <p:spPr>
          <a:xfrm rot="16200000">
            <a:off x="13119" y="4567145"/>
            <a:ext cx="1686295" cy="707886"/>
          </a:xfrm>
          <a:prstGeom prst="rect">
            <a:avLst/>
          </a:prstGeom>
          <a:noFill/>
        </p:spPr>
        <p:txBody>
          <a:bodyPr wrap="none" rtlCol="0">
            <a:spAutoFit/>
          </a:bodyPr>
          <a:lstStyle/>
          <a:p>
            <a:r>
              <a:rPr lang="en-GB" sz="2000" b="1" dirty="0"/>
              <a:t>UNDERGOING</a:t>
            </a:r>
          </a:p>
          <a:p>
            <a:r>
              <a:rPr lang="en-GB" sz="2000" b="1" dirty="0"/>
              <a:t> while doing</a:t>
            </a:r>
          </a:p>
        </p:txBody>
      </p:sp>
      <p:sp>
        <p:nvSpPr>
          <p:cNvPr id="23" name="TextBox 22">
            <a:extLst>
              <a:ext uri="{FF2B5EF4-FFF2-40B4-BE49-F238E27FC236}">
                <a16:creationId xmlns:a16="http://schemas.microsoft.com/office/drawing/2014/main" id="{FF6282E1-4C1B-4E0A-A490-40F2C59AC4D1}"/>
              </a:ext>
            </a:extLst>
          </p:cNvPr>
          <p:cNvSpPr txBox="1"/>
          <p:nvPr/>
        </p:nvSpPr>
        <p:spPr>
          <a:xfrm>
            <a:off x="2903017" y="3897644"/>
            <a:ext cx="1978427" cy="2308324"/>
          </a:xfrm>
          <a:prstGeom prst="rect">
            <a:avLst/>
          </a:prstGeom>
          <a:solidFill>
            <a:schemeClr val="bg1">
              <a:alpha val="87000"/>
            </a:schemeClr>
          </a:solidFill>
        </p:spPr>
        <p:txBody>
          <a:bodyPr wrap="none" rtlCol="0">
            <a:spAutoFit/>
          </a:bodyPr>
          <a:lstStyle/>
          <a:p>
            <a:pPr algn="ctr"/>
            <a:r>
              <a:rPr lang="en-GB" b="1" dirty="0"/>
              <a:t>PLAN</a:t>
            </a:r>
            <a:endParaRPr lang="en-GB" sz="1000" b="1" dirty="0"/>
          </a:p>
          <a:p>
            <a:pPr algn="ctr"/>
            <a:endParaRPr lang="en-GB" sz="900" b="1" dirty="0"/>
          </a:p>
          <a:p>
            <a:pPr algn="ctr"/>
            <a:r>
              <a:rPr lang="en-GB" b="1" dirty="0"/>
              <a:t>ACT/PERFORM</a:t>
            </a:r>
            <a:endParaRPr lang="en-GB" sz="1000" b="1" dirty="0"/>
          </a:p>
          <a:p>
            <a:pPr algn="ctr"/>
            <a:r>
              <a:rPr lang="en-GB" b="1" dirty="0"/>
              <a:t>MONITOR EFFECTS</a:t>
            </a:r>
          </a:p>
          <a:p>
            <a:pPr algn="ctr"/>
            <a:r>
              <a:rPr lang="en-GB" b="1" dirty="0"/>
              <a:t>ADJUST ACTIONS</a:t>
            </a:r>
          </a:p>
          <a:p>
            <a:pPr algn="ctr"/>
            <a:endParaRPr lang="en-GB" sz="900" b="1" dirty="0"/>
          </a:p>
          <a:p>
            <a:pPr algn="ctr"/>
            <a:r>
              <a:rPr lang="en-GB" b="1" dirty="0"/>
              <a:t>REFLECT</a:t>
            </a:r>
          </a:p>
          <a:p>
            <a:pPr algn="ctr"/>
            <a:r>
              <a:rPr lang="en-GB" b="1" dirty="0"/>
              <a:t>JUDGE EFFECTS </a:t>
            </a:r>
          </a:p>
          <a:p>
            <a:pPr algn="ctr"/>
            <a:r>
              <a:rPr lang="en-GB" b="1" dirty="0"/>
              <a:t>&amp; CAUSES</a:t>
            </a:r>
          </a:p>
        </p:txBody>
      </p:sp>
      <p:sp>
        <p:nvSpPr>
          <p:cNvPr id="25" name="TextBox 24">
            <a:extLst>
              <a:ext uri="{FF2B5EF4-FFF2-40B4-BE49-F238E27FC236}">
                <a16:creationId xmlns:a16="http://schemas.microsoft.com/office/drawing/2014/main" id="{2EE62458-B565-48CB-9B7B-714152954ABD}"/>
              </a:ext>
            </a:extLst>
          </p:cNvPr>
          <p:cNvSpPr txBox="1"/>
          <p:nvPr/>
        </p:nvSpPr>
        <p:spPr>
          <a:xfrm>
            <a:off x="1423279" y="1399620"/>
            <a:ext cx="7493154" cy="1394997"/>
          </a:xfrm>
          <a:prstGeom prst="rect">
            <a:avLst/>
          </a:prstGeom>
          <a:noFill/>
        </p:spPr>
        <p:txBody>
          <a:bodyPr wrap="square">
            <a:spAutoFit/>
          </a:bodyPr>
          <a:lstStyle/>
          <a:p>
            <a:pPr>
              <a:lnSpc>
                <a:spcPct val="107000"/>
              </a:lnSpc>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Dewey’s</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transactional model of experience involves people situated in and purposefully interacting with their environment, using resources that are accessible to them and modifying their environment and themselves in the process.</a:t>
            </a:r>
            <a:r>
              <a:rPr lang="en-GB" sz="2000" b="1" i="1" dirty="0">
                <a:effectLst/>
                <a:latin typeface="Arial" panose="020B0604020202020204" pitchFamily="34" charset="0"/>
                <a:ea typeface="Calibri" panose="020F0502020204030204" pitchFamily="34" charset="0"/>
                <a:cs typeface="Arial" panose="020B0604020202020204" pitchFamily="34" charset="0"/>
              </a:rPr>
              <a:t> </a:t>
            </a:r>
            <a:endParaRPr lang="en-GB" sz="20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E4DEACB-4F1B-4C08-A094-DB370957CB10}"/>
              </a:ext>
            </a:extLst>
          </p:cNvPr>
          <p:cNvSpPr txBox="1"/>
          <p:nvPr/>
        </p:nvSpPr>
        <p:spPr>
          <a:xfrm>
            <a:off x="582395" y="44544"/>
            <a:ext cx="7851829" cy="1224951"/>
          </a:xfrm>
          <a:prstGeom prst="rect">
            <a:avLst/>
          </a:prstGeom>
          <a:noFill/>
        </p:spPr>
        <p:txBody>
          <a:bodyPr wrap="none" rtlCol="0">
            <a:spAutoFit/>
          </a:bodyPr>
          <a:lstStyle/>
          <a:p>
            <a:pPr>
              <a:lnSpc>
                <a:spcPct val="115000"/>
              </a:lnSpc>
            </a:pPr>
            <a:r>
              <a:rPr lang="en-GB" sz="3200" dirty="0">
                <a:effectLst/>
                <a:latin typeface="Modern Love Caps" panose="04070805081001020A01" pitchFamily="82" charset="0"/>
                <a:ea typeface="Times New Roman" panose="02020603050405020304" pitchFamily="18" charset="0"/>
                <a:cs typeface="Times New Roman" panose="02020603050405020304" pitchFamily="18" charset="0"/>
              </a:rPr>
              <a:t>‘an organism's </a:t>
            </a:r>
            <a:r>
              <a:rPr lang="en-GB" sz="3200" u="sng" dirty="0">
                <a:effectLst/>
                <a:latin typeface="Modern Love Caps" panose="04070805081001020A01" pitchFamily="82" charset="0"/>
                <a:ea typeface="Times New Roman" panose="02020603050405020304" pitchFamily="18" charset="0"/>
                <a:cs typeface="Times New Roman" panose="02020603050405020304" pitchFamily="18" charset="0"/>
              </a:rPr>
              <a:t>capacity to interact effectively </a:t>
            </a:r>
          </a:p>
          <a:p>
            <a:pPr>
              <a:lnSpc>
                <a:spcPct val="115000"/>
              </a:lnSpc>
            </a:pPr>
            <a:r>
              <a:rPr lang="en-GB" sz="3200" dirty="0">
                <a:latin typeface="Modern Love Caps" panose="04070805081001020A01" pitchFamily="82" charset="0"/>
                <a:ea typeface="Times New Roman" panose="02020603050405020304" pitchFamily="18" charset="0"/>
                <a:cs typeface="Times New Roman" panose="02020603050405020304" pitchFamily="18" charset="0"/>
              </a:rPr>
              <a:t>        </a:t>
            </a:r>
            <a:r>
              <a:rPr lang="en-GB" sz="3200" dirty="0">
                <a:effectLst/>
                <a:latin typeface="Modern Love Caps" panose="04070805081001020A01" pitchFamily="82" charset="0"/>
                <a:ea typeface="Times New Roman" panose="02020603050405020304" pitchFamily="18" charset="0"/>
                <a:cs typeface="Times New Roman" panose="02020603050405020304" pitchFamily="18" charset="0"/>
              </a:rPr>
              <a:t>with its environment’ White (1959)</a:t>
            </a:r>
          </a:p>
        </p:txBody>
      </p:sp>
      <p:pic>
        <p:nvPicPr>
          <p:cNvPr id="26" name="Picture 25">
            <a:extLst>
              <a:ext uri="{FF2B5EF4-FFF2-40B4-BE49-F238E27FC236}">
                <a16:creationId xmlns:a16="http://schemas.microsoft.com/office/drawing/2014/main" id="{68B257BF-E1E1-4473-A585-6AC4E9BB37F3}"/>
              </a:ext>
            </a:extLst>
          </p:cNvPr>
          <p:cNvPicPr>
            <a:picLocks noChangeAspect="1"/>
          </p:cNvPicPr>
          <p:nvPr/>
        </p:nvPicPr>
        <p:blipFill>
          <a:blip r:embed="rId3"/>
          <a:stretch>
            <a:fillRect/>
          </a:stretch>
        </p:blipFill>
        <p:spPr>
          <a:xfrm>
            <a:off x="393463" y="1381516"/>
            <a:ext cx="1019929" cy="1317901"/>
          </a:xfrm>
          <a:prstGeom prst="rect">
            <a:avLst/>
          </a:prstGeom>
        </p:spPr>
      </p:pic>
      <p:sp>
        <p:nvSpPr>
          <p:cNvPr id="27" name="TextBox 26">
            <a:extLst>
              <a:ext uri="{FF2B5EF4-FFF2-40B4-BE49-F238E27FC236}">
                <a16:creationId xmlns:a16="http://schemas.microsoft.com/office/drawing/2014/main" id="{7F16B4B6-4BAB-4CC5-AD5A-F3A1EC9F014D}"/>
              </a:ext>
            </a:extLst>
          </p:cNvPr>
          <p:cNvSpPr txBox="1"/>
          <p:nvPr/>
        </p:nvSpPr>
        <p:spPr>
          <a:xfrm>
            <a:off x="5169856" y="2928148"/>
            <a:ext cx="3596106" cy="3277820"/>
          </a:xfrm>
          <a:prstGeom prst="rect">
            <a:avLst/>
          </a:prstGeom>
          <a:noFill/>
        </p:spPr>
        <p:txBody>
          <a:bodyPr wrap="square">
            <a:spAutoFit/>
          </a:bodyPr>
          <a:lstStyle/>
          <a:p>
            <a:r>
              <a:rPr lang="en-GB" sz="2400" b="1" dirty="0">
                <a:solidFill>
                  <a:srgbClr val="FF0000"/>
                </a:solidFill>
              </a:rPr>
              <a:t>Lifewide Environments </a:t>
            </a:r>
          </a:p>
          <a:p>
            <a:r>
              <a:rPr lang="en-GB" sz="2400" b="1" i="1" dirty="0">
                <a:solidFill>
                  <a:srgbClr val="FF0000"/>
                </a:solidFill>
              </a:rPr>
              <a:t>      our situations</a:t>
            </a:r>
          </a:p>
          <a:p>
            <a:endParaRPr lang="en-GB" sz="900" b="1" dirty="0">
              <a:solidFill>
                <a:srgbClr val="FF0000"/>
              </a:solidFill>
            </a:endParaRPr>
          </a:p>
          <a:p>
            <a:r>
              <a:rPr lang="en-GB" sz="1800" b="1" dirty="0"/>
              <a:t>Work/professional life/practice               </a:t>
            </a:r>
          </a:p>
          <a:p>
            <a:r>
              <a:rPr lang="en-US" sz="1800" b="1" dirty="0"/>
              <a:t>Family, friends, community                         </a:t>
            </a:r>
            <a:endParaRPr lang="en-GB" sz="1800" b="1" dirty="0"/>
          </a:p>
          <a:p>
            <a:r>
              <a:rPr lang="en-GB" sz="1800" b="1" dirty="0"/>
              <a:t>Home /garden / environs                       Hobbies/interests/leisure activities</a:t>
            </a:r>
          </a:p>
          <a:p>
            <a:r>
              <a:rPr lang="en-GB" sz="1800" b="1" dirty="0"/>
              <a:t>Virtual / technological	</a:t>
            </a:r>
            <a:endParaRPr lang="en-GB" b="1" dirty="0"/>
          </a:p>
          <a:p>
            <a:r>
              <a:rPr lang="en-GB" sz="1800" b="1" dirty="0"/>
              <a:t>Travel / other cultures                         Formal / informal study</a:t>
            </a:r>
          </a:p>
          <a:p>
            <a:r>
              <a:rPr lang="en-GB" b="1" dirty="0"/>
              <a:t>And more…………………….</a:t>
            </a:r>
            <a:r>
              <a:rPr lang="en-GB" sz="2400" dirty="0"/>
              <a:t>	</a:t>
            </a:r>
            <a:endParaRPr lang="en-GB" dirty="0"/>
          </a:p>
        </p:txBody>
      </p:sp>
      <p:cxnSp>
        <p:nvCxnSpPr>
          <p:cNvPr id="5" name="Straight Arrow Connector 4">
            <a:extLst>
              <a:ext uri="{FF2B5EF4-FFF2-40B4-BE49-F238E27FC236}">
                <a16:creationId xmlns:a16="http://schemas.microsoft.com/office/drawing/2014/main" id="{AEADAFD4-C7E1-D36A-C0D1-5B44DFF940C9}"/>
              </a:ext>
            </a:extLst>
          </p:cNvPr>
          <p:cNvCxnSpPr>
            <a:cxnSpLocks/>
          </p:cNvCxnSpPr>
          <p:nvPr/>
        </p:nvCxnSpPr>
        <p:spPr>
          <a:xfrm>
            <a:off x="2487506" y="3404928"/>
            <a:ext cx="2774280"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110BA50-6268-0AD5-29EB-AF33A2F8E96C}"/>
              </a:ext>
            </a:extLst>
          </p:cNvPr>
          <p:cNvSpPr txBox="1"/>
          <p:nvPr/>
        </p:nvSpPr>
        <p:spPr>
          <a:xfrm>
            <a:off x="3007352" y="2943263"/>
            <a:ext cx="1686294" cy="923330"/>
          </a:xfrm>
          <a:prstGeom prst="rect">
            <a:avLst/>
          </a:prstGeom>
          <a:solidFill>
            <a:schemeClr val="bg1"/>
          </a:solidFill>
        </p:spPr>
        <p:txBody>
          <a:bodyPr wrap="square" rtlCol="0">
            <a:spAutoFit/>
          </a:bodyPr>
          <a:lstStyle/>
          <a:p>
            <a:pPr algn="ctr"/>
            <a:r>
              <a:rPr lang="en-GB" b="1" dirty="0"/>
              <a:t>PERCEIVE</a:t>
            </a:r>
          </a:p>
          <a:p>
            <a:pPr algn="ctr"/>
            <a:r>
              <a:rPr lang="en-GB" b="1" dirty="0"/>
              <a:t>situations &amp;</a:t>
            </a:r>
          </a:p>
          <a:p>
            <a:pPr algn="ctr"/>
            <a:r>
              <a:rPr lang="en-GB" b="1" dirty="0"/>
              <a:t>create meaning</a:t>
            </a:r>
          </a:p>
        </p:txBody>
      </p:sp>
    </p:spTree>
    <p:extLst>
      <p:ext uri="{BB962C8B-B14F-4D97-AF65-F5344CB8AC3E}">
        <p14:creationId xmlns:p14="http://schemas.microsoft.com/office/powerpoint/2010/main" val="16941113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anjac.edu/sites/default/files/17/Nancy%20Hutchinson_award2.JPG">
            <a:extLst>
              <a:ext uri="{FF2B5EF4-FFF2-40B4-BE49-F238E27FC236}">
                <a16:creationId xmlns:a16="http://schemas.microsoft.com/office/drawing/2014/main" id="{F04092EA-87C3-41BF-A714-23BB22F6B4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20688"/>
            <a:ext cx="9144000" cy="637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719D596-7B77-4C74-BF57-AC0B8AAA8C00}"/>
              </a:ext>
            </a:extLst>
          </p:cNvPr>
          <p:cNvSpPr txBox="1"/>
          <p:nvPr/>
        </p:nvSpPr>
        <p:spPr>
          <a:xfrm>
            <a:off x="1979712" y="1628800"/>
            <a:ext cx="2160240" cy="584775"/>
          </a:xfrm>
          <a:prstGeom prst="rect">
            <a:avLst/>
          </a:prstGeom>
          <a:solidFill>
            <a:schemeClr val="bg1">
              <a:alpha val="76000"/>
            </a:schemeClr>
          </a:solidFill>
        </p:spPr>
        <p:txBody>
          <a:bodyPr wrap="square" rtlCol="0">
            <a:spAutoFit/>
          </a:bodyPr>
          <a:lstStyle/>
          <a:p>
            <a:r>
              <a:rPr lang="en-GB" sz="3200" b="1" dirty="0">
                <a:solidFill>
                  <a:srgbClr val="FF0000"/>
                </a:solidFill>
              </a:rPr>
              <a:t>TEACHER</a:t>
            </a:r>
          </a:p>
        </p:txBody>
      </p:sp>
      <p:sp>
        <p:nvSpPr>
          <p:cNvPr id="6" name="TextBox 5">
            <a:extLst>
              <a:ext uri="{FF2B5EF4-FFF2-40B4-BE49-F238E27FC236}">
                <a16:creationId xmlns:a16="http://schemas.microsoft.com/office/drawing/2014/main" id="{52C2B2A6-668A-47C1-8AC8-F598ECD5287B}"/>
              </a:ext>
            </a:extLst>
          </p:cNvPr>
          <p:cNvSpPr txBox="1"/>
          <p:nvPr/>
        </p:nvSpPr>
        <p:spPr>
          <a:xfrm>
            <a:off x="5940152" y="1628799"/>
            <a:ext cx="3203848" cy="584775"/>
          </a:xfrm>
          <a:prstGeom prst="rect">
            <a:avLst/>
          </a:prstGeom>
          <a:solidFill>
            <a:schemeClr val="bg1">
              <a:alpha val="88000"/>
            </a:schemeClr>
          </a:solidFill>
        </p:spPr>
        <p:txBody>
          <a:bodyPr wrap="square" rtlCol="0">
            <a:spAutoFit/>
          </a:bodyPr>
          <a:lstStyle/>
          <a:p>
            <a:r>
              <a:rPr lang="en-GB" sz="3200" b="1" dirty="0">
                <a:solidFill>
                  <a:srgbClr val="FF0000"/>
                </a:solidFill>
              </a:rPr>
              <a:t>ENVIRONMENT</a:t>
            </a:r>
          </a:p>
        </p:txBody>
      </p:sp>
      <p:sp>
        <p:nvSpPr>
          <p:cNvPr id="7" name="TextBox 6">
            <a:extLst>
              <a:ext uri="{FF2B5EF4-FFF2-40B4-BE49-F238E27FC236}">
                <a16:creationId xmlns:a16="http://schemas.microsoft.com/office/drawing/2014/main" id="{42746645-AF12-4B65-8AE9-BD0C35C5FF8B}"/>
              </a:ext>
            </a:extLst>
          </p:cNvPr>
          <p:cNvSpPr txBox="1"/>
          <p:nvPr/>
        </p:nvSpPr>
        <p:spPr>
          <a:xfrm>
            <a:off x="188606" y="1628799"/>
            <a:ext cx="1686295" cy="707886"/>
          </a:xfrm>
          <a:prstGeom prst="rect">
            <a:avLst/>
          </a:prstGeom>
          <a:solidFill>
            <a:schemeClr val="bg1">
              <a:alpha val="83000"/>
            </a:schemeClr>
          </a:solidFill>
        </p:spPr>
        <p:txBody>
          <a:bodyPr wrap="none" rtlCol="0">
            <a:spAutoFit/>
          </a:bodyPr>
          <a:lstStyle/>
          <a:p>
            <a:pPr algn="ctr"/>
            <a:r>
              <a:rPr lang="en-GB" sz="2000" b="1" dirty="0"/>
              <a:t>UNDERGOING</a:t>
            </a:r>
          </a:p>
          <a:p>
            <a:pPr algn="ctr"/>
            <a:r>
              <a:rPr lang="en-GB" sz="2000" b="1" dirty="0"/>
              <a:t>before doing</a:t>
            </a:r>
          </a:p>
        </p:txBody>
      </p:sp>
      <p:sp>
        <p:nvSpPr>
          <p:cNvPr id="8" name="TextBox 7">
            <a:extLst>
              <a:ext uri="{FF2B5EF4-FFF2-40B4-BE49-F238E27FC236}">
                <a16:creationId xmlns:a16="http://schemas.microsoft.com/office/drawing/2014/main" id="{AAE00F81-6353-4772-A5A4-D9A2B2A726DC}"/>
              </a:ext>
            </a:extLst>
          </p:cNvPr>
          <p:cNvSpPr txBox="1"/>
          <p:nvPr/>
        </p:nvSpPr>
        <p:spPr>
          <a:xfrm>
            <a:off x="168568" y="2420888"/>
            <a:ext cx="1686295" cy="707886"/>
          </a:xfrm>
          <a:prstGeom prst="rect">
            <a:avLst/>
          </a:prstGeom>
          <a:solidFill>
            <a:schemeClr val="bg1">
              <a:alpha val="74000"/>
            </a:schemeClr>
          </a:solidFill>
        </p:spPr>
        <p:txBody>
          <a:bodyPr wrap="none" rtlCol="0">
            <a:spAutoFit/>
          </a:bodyPr>
          <a:lstStyle/>
          <a:p>
            <a:pPr algn="ctr"/>
            <a:r>
              <a:rPr lang="en-GB" sz="2000" b="1" dirty="0"/>
              <a:t>UNDERGOING</a:t>
            </a:r>
          </a:p>
          <a:p>
            <a:pPr algn="ctr"/>
            <a:r>
              <a:rPr lang="en-GB" sz="2000" b="1" dirty="0"/>
              <a:t> while doing</a:t>
            </a:r>
          </a:p>
        </p:txBody>
      </p:sp>
      <p:sp>
        <p:nvSpPr>
          <p:cNvPr id="9" name="TextBox 8">
            <a:extLst>
              <a:ext uri="{FF2B5EF4-FFF2-40B4-BE49-F238E27FC236}">
                <a16:creationId xmlns:a16="http://schemas.microsoft.com/office/drawing/2014/main" id="{E1054B65-32CE-4A8D-A823-7DA8F1F3B4E9}"/>
              </a:ext>
            </a:extLst>
          </p:cNvPr>
          <p:cNvSpPr txBox="1"/>
          <p:nvPr/>
        </p:nvSpPr>
        <p:spPr>
          <a:xfrm>
            <a:off x="168568" y="3212977"/>
            <a:ext cx="1686295" cy="707886"/>
          </a:xfrm>
          <a:prstGeom prst="rect">
            <a:avLst/>
          </a:prstGeom>
          <a:solidFill>
            <a:schemeClr val="bg1">
              <a:alpha val="71000"/>
            </a:schemeClr>
          </a:solidFill>
        </p:spPr>
        <p:txBody>
          <a:bodyPr wrap="none" rtlCol="0">
            <a:spAutoFit/>
          </a:bodyPr>
          <a:lstStyle/>
          <a:p>
            <a:r>
              <a:rPr lang="en-GB" sz="2000" b="1" dirty="0"/>
              <a:t>UNDERGOING</a:t>
            </a:r>
          </a:p>
          <a:p>
            <a:r>
              <a:rPr lang="en-GB" sz="2000" b="1" dirty="0"/>
              <a:t>  after doing</a:t>
            </a:r>
          </a:p>
        </p:txBody>
      </p:sp>
      <p:sp>
        <p:nvSpPr>
          <p:cNvPr id="12" name="Flowchart: Decision 11">
            <a:extLst>
              <a:ext uri="{FF2B5EF4-FFF2-40B4-BE49-F238E27FC236}">
                <a16:creationId xmlns:a16="http://schemas.microsoft.com/office/drawing/2014/main" id="{6DA00097-7FDD-46B0-B865-39E13D3EFEAA}"/>
              </a:ext>
            </a:extLst>
          </p:cNvPr>
          <p:cNvSpPr/>
          <p:nvPr/>
        </p:nvSpPr>
        <p:spPr>
          <a:xfrm>
            <a:off x="2725085" y="2656484"/>
            <a:ext cx="5544616" cy="3724844"/>
          </a:xfrm>
          <a:prstGeom prst="flowChartDecision">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2FA1BB6-EDFD-4789-9A5D-FF61D303D08D}"/>
              </a:ext>
            </a:extLst>
          </p:cNvPr>
          <p:cNvSpPr txBox="1"/>
          <p:nvPr/>
        </p:nvSpPr>
        <p:spPr>
          <a:xfrm>
            <a:off x="3691560" y="3027118"/>
            <a:ext cx="3558543" cy="1323439"/>
          </a:xfrm>
          <a:prstGeom prst="rect">
            <a:avLst/>
          </a:prstGeom>
          <a:noFill/>
        </p:spPr>
        <p:txBody>
          <a:bodyPr wrap="square" rtlCol="0">
            <a:spAutoFit/>
          </a:bodyPr>
          <a:lstStyle/>
          <a:p>
            <a:pPr algn="ctr"/>
            <a:r>
              <a:rPr lang="en-GB" sz="2000" b="1" dirty="0">
                <a:latin typeface="Arial Narrow" panose="020B0606020202030204" pitchFamily="34" charset="0"/>
              </a:rPr>
              <a:t>PERCEIVE</a:t>
            </a:r>
          </a:p>
          <a:p>
            <a:pPr algn="ctr"/>
            <a:r>
              <a:rPr lang="en-GB" sz="2000" b="1" dirty="0">
                <a:latin typeface="Arial Narrow" panose="020B0606020202030204" pitchFamily="34" charset="0"/>
              </a:rPr>
              <a:t>DECIDE WHAT TO DO</a:t>
            </a:r>
          </a:p>
          <a:p>
            <a:pPr algn="ctr"/>
            <a:r>
              <a:rPr lang="en-GB" sz="2000" b="1" dirty="0">
                <a:latin typeface="Arial Narrow" panose="020B0606020202030204" pitchFamily="34" charset="0"/>
              </a:rPr>
              <a:t>ACT WITH SKILL &amp; PURPOSE</a:t>
            </a:r>
          </a:p>
          <a:p>
            <a:pPr algn="ctr"/>
            <a:r>
              <a:rPr lang="en-GB" sz="2000" b="1" dirty="0">
                <a:latin typeface="Arial Narrow" panose="020B0606020202030204" pitchFamily="34" charset="0"/>
              </a:rPr>
              <a:t>MONITOR &amp; ADJUST ACTIONS</a:t>
            </a:r>
          </a:p>
        </p:txBody>
      </p:sp>
      <p:sp>
        <p:nvSpPr>
          <p:cNvPr id="15" name="TextBox 14">
            <a:extLst>
              <a:ext uri="{FF2B5EF4-FFF2-40B4-BE49-F238E27FC236}">
                <a16:creationId xmlns:a16="http://schemas.microsoft.com/office/drawing/2014/main" id="{7CADBB49-7FFD-447F-B9E0-63BDE48EBD7F}"/>
              </a:ext>
            </a:extLst>
          </p:cNvPr>
          <p:cNvSpPr txBox="1"/>
          <p:nvPr/>
        </p:nvSpPr>
        <p:spPr>
          <a:xfrm>
            <a:off x="3165095" y="4930334"/>
            <a:ext cx="4664596" cy="707886"/>
          </a:xfrm>
          <a:prstGeom prst="rect">
            <a:avLst/>
          </a:prstGeom>
          <a:noFill/>
        </p:spPr>
        <p:txBody>
          <a:bodyPr wrap="square">
            <a:spAutoFit/>
          </a:bodyPr>
          <a:lstStyle/>
          <a:p>
            <a:pPr algn="ctr">
              <a:spcBef>
                <a:spcPct val="0"/>
              </a:spcBef>
              <a:buFontTx/>
              <a:buNone/>
            </a:pPr>
            <a:r>
              <a:rPr lang="en-GB" altLang="en-US" sz="2000" b="1" dirty="0">
                <a:solidFill>
                  <a:srgbClr val="FF0000"/>
                </a:solidFill>
                <a:latin typeface="Arial Narrow" panose="020B0606020202030204" pitchFamily="34" charset="0"/>
              </a:rPr>
              <a:t>LEARNING &amp; OTHER </a:t>
            </a:r>
          </a:p>
          <a:p>
            <a:pPr algn="ctr">
              <a:spcBef>
                <a:spcPct val="0"/>
              </a:spcBef>
              <a:buFontTx/>
              <a:buNone/>
            </a:pPr>
            <a:r>
              <a:rPr lang="en-GB" altLang="en-US" sz="2000" b="1" dirty="0">
                <a:solidFill>
                  <a:srgbClr val="FF0000"/>
                </a:solidFill>
                <a:latin typeface="Arial Narrow" panose="020B0606020202030204" pitchFamily="34" charset="0"/>
              </a:rPr>
              <a:t>ACHIEVEMENTS EMERGE</a:t>
            </a:r>
          </a:p>
        </p:txBody>
      </p:sp>
      <p:sp>
        <p:nvSpPr>
          <p:cNvPr id="14" name="TextBox 13">
            <a:extLst>
              <a:ext uri="{FF2B5EF4-FFF2-40B4-BE49-F238E27FC236}">
                <a16:creationId xmlns:a16="http://schemas.microsoft.com/office/drawing/2014/main" id="{BBA88AB0-D653-464C-BC78-B96CC449A5C0}"/>
              </a:ext>
            </a:extLst>
          </p:cNvPr>
          <p:cNvSpPr txBox="1"/>
          <p:nvPr/>
        </p:nvSpPr>
        <p:spPr>
          <a:xfrm>
            <a:off x="3862790" y="4250803"/>
            <a:ext cx="3096343" cy="707886"/>
          </a:xfrm>
          <a:prstGeom prst="rect">
            <a:avLst/>
          </a:prstGeom>
          <a:noFill/>
        </p:spPr>
        <p:txBody>
          <a:bodyPr wrap="square">
            <a:spAutoFit/>
          </a:bodyPr>
          <a:lstStyle/>
          <a:p>
            <a:pPr algn="ctr"/>
            <a:r>
              <a:rPr lang="en-GB" sz="2000" b="1" dirty="0">
                <a:latin typeface="Arial Narrow" panose="020B0606020202030204" pitchFamily="34" charset="0"/>
              </a:rPr>
              <a:t>REFLECT ON / LEARN FROM </a:t>
            </a:r>
          </a:p>
          <a:p>
            <a:pPr algn="ctr"/>
            <a:r>
              <a:rPr lang="en-GB" sz="2000" b="1" dirty="0">
                <a:latin typeface="Arial Narrow" panose="020B0606020202030204" pitchFamily="34" charset="0"/>
              </a:rPr>
              <a:t>WHOLE EXPERIENCE</a:t>
            </a:r>
          </a:p>
        </p:txBody>
      </p:sp>
      <p:sp>
        <p:nvSpPr>
          <p:cNvPr id="17" name="TextBox 16">
            <a:extLst>
              <a:ext uri="{FF2B5EF4-FFF2-40B4-BE49-F238E27FC236}">
                <a16:creationId xmlns:a16="http://schemas.microsoft.com/office/drawing/2014/main" id="{2B9389E7-22E8-4457-9F3F-E03C7CCE17FC}"/>
              </a:ext>
            </a:extLst>
          </p:cNvPr>
          <p:cNvSpPr txBox="1"/>
          <p:nvPr/>
        </p:nvSpPr>
        <p:spPr>
          <a:xfrm>
            <a:off x="-92487" y="52853"/>
            <a:ext cx="9328974" cy="584775"/>
          </a:xfrm>
          <a:prstGeom prst="rect">
            <a:avLst/>
          </a:prstGeom>
          <a:noFill/>
        </p:spPr>
        <p:txBody>
          <a:bodyPr wrap="square" rtlCol="0">
            <a:spAutoFit/>
          </a:bodyPr>
          <a:lstStyle/>
          <a:p>
            <a:pPr algn="ctr"/>
            <a:r>
              <a:rPr lang="en-GB" sz="3200" b="1" dirty="0">
                <a:latin typeface="Modern Love Caps" panose="04070805081001020A01" pitchFamily="82" charset="0"/>
              </a:rPr>
              <a:t>A teacher interacting effectively with her environment</a:t>
            </a:r>
          </a:p>
        </p:txBody>
      </p:sp>
    </p:spTree>
    <p:extLst>
      <p:ext uri="{BB962C8B-B14F-4D97-AF65-F5344CB8AC3E}">
        <p14:creationId xmlns:p14="http://schemas.microsoft.com/office/powerpoint/2010/main" val="240007952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sanjac.edu/sites/default/files/17/Nancy%20Hutchinson_award2.JPG">
            <a:extLst>
              <a:ext uri="{FF2B5EF4-FFF2-40B4-BE49-F238E27FC236}">
                <a16:creationId xmlns:a16="http://schemas.microsoft.com/office/drawing/2014/main" id="{A18ECA49-BB08-4576-A582-D19C22C545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882831" y="2260633"/>
            <a:ext cx="4168154" cy="2879725"/>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4">
            <a:extLst>
              <a:ext uri="{FF2B5EF4-FFF2-40B4-BE49-F238E27FC236}">
                <a16:creationId xmlns:a16="http://schemas.microsoft.com/office/drawing/2014/main" id="{121BB467-2A63-44EE-8B47-6E61F19CB04D}"/>
              </a:ext>
            </a:extLst>
          </p:cNvPr>
          <p:cNvSpPr txBox="1">
            <a:spLocks noChangeArrowheads="1"/>
          </p:cNvSpPr>
          <p:nvPr/>
        </p:nvSpPr>
        <p:spPr bwMode="auto">
          <a:xfrm>
            <a:off x="6102324" y="2999344"/>
            <a:ext cx="293894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600" b="1" dirty="0">
                <a:latin typeface="Arial Narrow" panose="020B0606020202030204" pitchFamily="34" charset="0"/>
              </a:rPr>
              <a:t>           1 CONTEXT(S) </a:t>
            </a:r>
          </a:p>
          <a:p>
            <a:pPr>
              <a:spcBef>
                <a:spcPct val="0"/>
              </a:spcBef>
              <a:buNone/>
            </a:pPr>
            <a:r>
              <a:rPr lang="en-GB" altLang="en-US" sz="1600" b="1" dirty="0">
                <a:latin typeface="Arial Narrow" panose="020B0606020202030204" pitchFamily="34" charset="0"/>
              </a:rPr>
              <a:t>Moral purpose of education</a:t>
            </a:r>
          </a:p>
          <a:p>
            <a:pPr>
              <a:spcBef>
                <a:spcPct val="0"/>
              </a:spcBef>
              <a:buNone/>
            </a:pPr>
            <a:r>
              <a:rPr lang="en-GB" altLang="en-US" sz="1600" b="1" dirty="0">
                <a:latin typeface="Arial Narrow" panose="020B0606020202030204" pitchFamily="34" charset="0"/>
              </a:rPr>
              <a:t>Early years school ethos &amp; culture</a:t>
            </a:r>
          </a:p>
          <a:p>
            <a:pPr>
              <a:spcBef>
                <a:spcPct val="0"/>
              </a:spcBef>
              <a:buNone/>
            </a:pPr>
            <a:r>
              <a:rPr lang="en-GB" altLang="en-US" sz="1600" b="1" dirty="0">
                <a:latin typeface="Arial Narrow" panose="020B0606020202030204" pitchFamily="34" charset="0"/>
              </a:rPr>
              <a:t>State educational policies</a:t>
            </a:r>
          </a:p>
          <a:p>
            <a:pPr>
              <a:spcBef>
                <a:spcPct val="0"/>
              </a:spcBef>
              <a:buNone/>
            </a:pPr>
            <a:r>
              <a:rPr lang="en-GB" altLang="en-US" sz="1600" b="1" dirty="0">
                <a:latin typeface="Arial Narrow" panose="020B0606020202030204" pitchFamily="34" charset="0"/>
              </a:rPr>
              <a:t>The teacher’s intentions/values</a:t>
            </a:r>
          </a:p>
          <a:p>
            <a:pPr marL="285750" indent="-285750">
              <a:spcBef>
                <a:spcPct val="0"/>
              </a:spcBef>
            </a:pPr>
            <a:endParaRPr lang="en-GB" altLang="en-US" sz="1600" b="1" dirty="0">
              <a:latin typeface="Arial Narrow" panose="020B0606020202030204" pitchFamily="34" charset="0"/>
            </a:endParaRPr>
          </a:p>
        </p:txBody>
      </p:sp>
      <p:sp>
        <p:nvSpPr>
          <p:cNvPr id="20" name="Rectangle 9">
            <a:extLst>
              <a:ext uri="{FF2B5EF4-FFF2-40B4-BE49-F238E27FC236}">
                <a16:creationId xmlns:a16="http://schemas.microsoft.com/office/drawing/2014/main" id="{CC6EA6A4-94E2-4989-AD4A-A557CAD3B54C}"/>
              </a:ext>
            </a:extLst>
          </p:cNvPr>
          <p:cNvSpPr>
            <a:spLocks noChangeArrowheads="1"/>
          </p:cNvSpPr>
          <p:nvPr/>
        </p:nvSpPr>
        <p:spPr bwMode="auto">
          <a:xfrm>
            <a:off x="6137883" y="1632869"/>
            <a:ext cx="28267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600" b="1" dirty="0">
                <a:latin typeface="Arial Narrow" panose="020B0606020202030204" pitchFamily="34" charset="0"/>
              </a:rPr>
              <a:t>2 AFFORDANCE FOR LEARNING</a:t>
            </a:r>
          </a:p>
          <a:p>
            <a:pPr>
              <a:spcBef>
                <a:spcPct val="0"/>
              </a:spcBef>
              <a:buFontTx/>
              <a:buNone/>
            </a:pPr>
            <a:r>
              <a:rPr lang="en-GB" altLang="en-US" sz="1600" b="1" dirty="0">
                <a:latin typeface="Arial Narrow" panose="020B0606020202030204" pitchFamily="34" charset="0"/>
              </a:rPr>
              <a:t>In the teachers activities </a:t>
            </a:r>
          </a:p>
          <a:p>
            <a:pPr>
              <a:spcBef>
                <a:spcPct val="0"/>
              </a:spcBef>
              <a:buNone/>
            </a:pPr>
            <a:r>
              <a:rPr lang="en-GB" altLang="en-US" sz="1600" b="1" dirty="0">
                <a:latin typeface="Arial Narrow" panose="020B0606020202030204" pitchFamily="34" charset="0"/>
              </a:rPr>
              <a:t>The classroom environment</a:t>
            </a:r>
          </a:p>
          <a:p>
            <a:pPr>
              <a:spcBef>
                <a:spcPct val="0"/>
              </a:spcBef>
              <a:buNone/>
            </a:pPr>
            <a:r>
              <a:rPr lang="en-GB" altLang="en-US" sz="1600" b="1" dirty="0">
                <a:latin typeface="Arial Narrow" panose="020B0606020202030204" pitchFamily="34" charset="0"/>
              </a:rPr>
              <a:t>The children’s responses</a:t>
            </a:r>
          </a:p>
        </p:txBody>
      </p:sp>
      <p:sp>
        <p:nvSpPr>
          <p:cNvPr id="22" name="TextBox 21">
            <a:extLst>
              <a:ext uri="{FF2B5EF4-FFF2-40B4-BE49-F238E27FC236}">
                <a16:creationId xmlns:a16="http://schemas.microsoft.com/office/drawing/2014/main" id="{F3E4CEF1-6625-46C6-890C-7B02D5495BAE}"/>
              </a:ext>
            </a:extLst>
          </p:cNvPr>
          <p:cNvSpPr txBox="1"/>
          <p:nvPr/>
        </p:nvSpPr>
        <p:spPr>
          <a:xfrm>
            <a:off x="1701443" y="699456"/>
            <a:ext cx="6491019" cy="1077218"/>
          </a:xfrm>
          <a:prstGeom prst="rect">
            <a:avLst/>
          </a:prstGeom>
          <a:noFill/>
        </p:spPr>
        <p:txBody>
          <a:bodyPr wrap="square">
            <a:spAutoFit/>
          </a:bodyPr>
          <a:lstStyle/>
          <a:p>
            <a:pPr>
              <a:spcBef>
                <a:spcPct val="0"/>
              </a:spcBef>
              <a:buFontTx/>
              <a:buNone/>
            </a:pPr>
            <a:r>
              <a:rPr lang="en-GB" altLang="en-US" sz="1600" b="1" dirty="0">
                <a:latin typeface="Arial Narrow" panose="020B0606020202030204" pitchFamily="34" charset="0"/>
              </a:rPr>
              <a:t>3 RESOURCES  (knowledge &amp; information flows, tools, materials, technologies) </a:t>
            </a:r>
          </a:p>
          <a:p>
            <a:pPr>
              <a:spcBef>
                <a:spcPct val="0"/>
              </a:spcBef>
              <a:buFontTx/>
              <a:buNone/>
            </a:pPr>
            <a:r>
              <a:rPr lang="en-GB" altLang="en-US" sz="1600" b="1" dirty="0">
                <a:latin typeface="Arial Narrow" panose="020B0606020202030204" pitchFamily="34" charset="0"/>
              </a:rPr>
              <a:t>teacher’s pedagogical knowledge, her knowledge of each child, the children’s own experiences, learning aids, posters/ pictures, musical instruments,  writing materials, pupils’ work, internet</a:t>
            </a:r>
          </a:p>
        </p:txBody>
      </p:sp>
      <p:cxnSp>
        <p:nvCxnSpPr>
          <p:cNvPr id="24" name="Straight Arrow Connector 23">
            <a:extLst>
              <a:ext uri="{FF2B5EF4-FFF2-40B4-BE49-F238E27FC236}">
                <a16:creationId xmlns:a16="http://schemas.microsoft.com/office/drawing/2014/main" id="{961979C1-8CE9-484E-9459-D50A0F5FE4A9}"/>
              </a:ext>
            </a:extLst>
          </p:cNvPr>
          <p:cNvCxnSpPr>
            <a:cxnSpLocks/>
          </p:cNvCxnSpPr>
          <p:nvPr/>
        </p:nvCxnSpPr>
        <p:spPr>
          <a:xfrm>
            <a:off x="144564" y="2520708"/>
            <a:ext cx="8444601" cy="350359"/>
          </a:xfrm>
          <a:prstGeom prst="straightConnector1">
            <a:avLst/>
          </a:prstGeom>
          <a:ln>
            <a:solidFill>
              <a:srgbClr val="040808"/>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4">
            <a:extLst>
              <a:ext uri="{FF2B5EF4-FFF2-40B4-BE49-F238E27FC236}">
                <a16:creationId xmlns:a16="http://schemas.microsoft.com/office/drawing/2014/main" id="{52EDE3E0-E3BE-436A-A027-AD96DE0F2683}"/>
              </a:ext>
            </a:extLst>
          </p:cNvPr>
          <p:cNvSpPr txBox="1">
            <a:spLocks noChangeArrowheads="1"/>
          </p:cNvSpPr>
          <p:nvPr/>
        </p:nvSpPr>
        <p:spPr bwMode="auto">
          <a:xfrm>
            <a:off x="554835" y="2482885"/>
            <a:ext cx="697166" cy="369332"/>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latin typeface="Arial Narrow" panose="020B0606020202030204" pitchFamily="34" charset="0"/>
              </a:rPr>
              <a:t>PAST</a:t>
            </a:r>
          </a:p>
        </p:txBody>
      </p:sp>
      <p:sp>
        <p:nvSpPr>
          <p:cNvPr id="27" name="TextBox 4">
            <a:extLst>
              <a:ext uri="{FF2B5EF4-FFF2-40B4-BE49-F238E27FC236}">
                <a16:creationId xmlns:a16="http://schemas.microsoft.com/office/drawing/2014/main" id="{B5A0BB03-3AC9-4B74-B996-39F3AB097A5B}"/>
              </a:ext>
            </a:extLst>
          </p:cNvPr>
          <p:cNvSpPr txBox="1">
            <a:spLocks noChangeArrowheads="1"/>
          </p:cNvSpPr>
          <p:nvPr/>
        </p:nvSpPr>
        <p:spPr bwMode="auto">
          <a:xfrm>
            <a:off x="7085208" y="2686401"/>
            <a:ext cx="1008891" cy="369332"/>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latin typeface="Arial Narrow" panose="020B0606020202030204" pitchFamily="34" charset="0"/>
              </a:rPr>
              <a:t>FUTURE</a:t>
            </a:r>
          </a:p>
        </p:txBody>
      </p:sp>
      <p:sp>
        <p:nvSpPr>
          <p:cNvPr id="28" name="TextBox 4">
            <a:extLst>
              <a:ext uri="{FF2B5EF4-FFF2-40B4-BE49-F238E27FC236}">
                <a16:creationId xmlns:a16="http://schemas.microsoft.com/office/drawing/2014/main" id="{7EC20CE8-F5EB-4BE4-A394-20D96542C193}"/>
              </a:ext>
            </a:extLst>
          </p:cNvPr>
          <p:cNvSpPr txBox="1">
            <a:spLocks noChangeArrowheads="1"/>
          </p:cNvSpPr>
          <p:nvPr/>
        </p:nvSpPr>
        <p:spPr bwMode="auto">
          <a:xfrm rot="181010">
            <a:off x="2099057" y="2426814"/>
            <a:ext cx="18817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solidFill>
                  <a:schemeClr val="bg1"/>
                </a:solidFill>
                <a:latin typeface="Arial Narrow" panose="020B0606020202030204" pitchFamily="34" charset="0"/>
              </a:rPr>
              <a:t>Unfolding Present</a:t>
            </a:r>
          </a:p>
        </p:txBody>
      </p:sp>
      <p:sp>
        <p:nvSpPr>
          <p:cNvPr id="29" name="TextBox 6">
            <a:extLst>
              <a:ext uri="{FF2B5EF4-FFF2-40B4-BE49-F238E27FC236}">
                <a16:creationId xmlns:a16="http://schemas.microsoft.com/office/drawing/2014/main" id="{991F2B63-8682-4B48-9E6E-48ABB1A2F7F3}"/>
              </a:ext>
            </a:extLst>
          </p:cNvPr>
          <p:cNvSpPr txBox="1">
            <a:spLocks noChangeArrowheads="1"/>
          </p:cNvSpPr>
          <p:nvPr/>
        </p:nvSpPr>
        <p:spPr bwMode="auto">
          <a:xfrm>
            <a:off x="144564" y="899144"/>
            <a:ext cx="206228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600" b="1" dirty="0">
                <a:latin typeface="Arial Narrow" panose="020B0606020202030204" pitchFamily="34" charset="0"/>
              </a:rPr>
              <a:t>4 SPACES </a:t>
            </a:r>
          </a:p>
          <a:p>
            <a:pPr>
              <a:spcBef>
                <a:spcPct val="0"/>
              </a:spcBef>
              <a:buFontTx/>
              <a:buNone/>
            </a:pPr>
            <a:r>
              <a:rPr lang="en-GB" altLang="en-US" sz="1600" b="1" dirty="0">
                <a:latin typeface="Arial Narrow" panose="020B0606020202030204" pitchFamily="34" charset="0"/>
              </a:rPr>
              <a:t>Physical –</a:t>
            </a:r>
          </a:p>
          <a:p>
            <a:pPr>
              <a:spcBef>
                <a:spcPct val="0"/>
              </a:spcBef>
              <a:buFontTx/>
              <a:buNone/>
            </a:pPr>
            <a:r>
              <a:rPr lang="en-GB" altLang="en-US" sz="1600" b="1" i="1" dirty="0">
                <a:latin typeface="Arial Narrow" panose="020B0606020202030204" pitchFamily="34" charset="0"/>
              </a:rPr>
              <a:t>classroom</a:t>
            </a:r>
          </a:p>
          <a:p>
            <a:pPr>
              <a:spcBef>
                <a:spcPct val="0"/>
              </a:spcBef>
              <a:buFontTx/>
              <a:buNone/>
            </a:pPr>
            <a:r>
              <a:rPr lang="en-GB" altLang="en-US" sz="1600" b="1" dirty="0">
                <a:latin typeface="Arial Narrow" panose="020B0606020202030204" pitchFamily="34" charset="0"/>
              </a:rPr>
              <a:t>Social, Emotional </a:t>
            </a:r>
          </a:p>
          <a:p>
            <a:pPr>
              <a:spcBef>
                <a:spcPct val="0"/>
              </a:spcBef>
              <a:buFontTx/>
              <a:buNone/>
            </a:pPr>
            <a:r>
              <a:rPr lang="en-GB" altLang="en-US" sz="1600" b="1" dirty="0">
                <a:latin typeface="Arial Narrow" panose="020B0606020202030204" pitchFamily="34" charset="0"/>
              </a:rPr>
              <a:t>Intellectual, Liminal,</a:t>
            </a:r>
          </a:p>
          <a:p>
            <a:pPr>
              <a:spcBef>
                <a:spcPct val="0"/>
              </a:spcBef>
              <a:buFontTx/>
              <a:buNone/>
            </a:pPr>
            <a:r>
              <a:rPr lang="en-GB" altLang="en-US" sz="1600" b="1" dirty="0">
                <a:latin typeface="Arial Narrow" panose="020B0606020202030204" pitchFamily="34" charset="0"/>
              </a:rPr>
              <a:t>Creative</a:t>
            </a:r>
          </a:p>
          <a:p>
            <a:pPr>
              <a:spcBef>
                <a:spcPct val="0"/>
              </a:spcBef>
              <a:buFontTx/>
              <a:buNone/>
            </a:pPr>
            <a:endParaRPr lang="en-GB" altLang="en-US" sz="1600" b="1" dirty="0">
              <a:latin typeface="Arial Narrow" panose="020B0606020202030204" pitchFamily="34" charset="0"/>
            </a:endParaRPr>
          </a:p>
          <a:p>
            <a:pPr>
              <a:spcBef>
                <a:spcPct val="0"/>
              </a:spcBef>
              <a:buFontTx/>
              <a:buNone/>
            </a:pPr>
            <a:endParaRPr lang="en-GB" altLang="en-US" sz="1600" b="1" dirty="0">
              <a:latin typeface="Arial Narrow" panose="020B0606020202030204" pitchFamily="34" charset="0"/>
            </a:endParaRPr>
          </a:p>
        </p:txBody>
      </p:sp>
      <p:sp>
        <p:nvSpPr>
          <p:cNvPr id="30" name="Rectangle 7">
            <a:extLst>
              <a:ext uri="{FF2B5EF4-FFF2-40B4-BE49-F238E27FC236}">
                <a16:creationId xmlns:a16="http://schemas.microsoft.com/office/drawing/2014/main" id="{AF542EBA-7410-486A-B7FB-399F0FD131CE}"/>
              </a:ext>
            </a:extLst>
          </p:cNvPr>
          <p:cNvSpPr>
            <a:spLocks noChangeArrowheads="1"/>
          </p:cNvSpPr>
          <p:nvPr/>
        </p:nvSpPr>
        <p:spPr bwMode="auto">
          <a:xfrm>
            <a:off x="74021" y="4683726"/>
            <a:ext cx="233773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600" b="1" dirty="0">
                <a:latin typeface="Arial Narrow" panose="020B0606020202030204" pitchFamily="34" charset="0"/>
              </a:rPr>
              <a:t>6 RELATIONSHIPS</a:t>
            </a:r>
          </a:p>
          <a:p>
            <a:pPr>
              <a:spcBef>
                <a:spcPct val="0"/>
              </a:spcBef>
              <a:buFontTx/>
              <a:buNone/>
            </a:pPr>
            <a:r>
              <a:rPr lang="en-GB" altLang="en-US" sz="1600" b="1" dirty="0">
                <a:latin typeface="Arial Narrow" panose="020B0606020202030204" pitchFamily="34" charset="0"/>
              </a:rPr>
              <a:t>Teacher – children, </a:t>
            </a:r>
          </a:p>
          <a:p>
            <a:pPr>
              <a:spcBef>
                <a:spcPct val="0"/>
              </a:spcBef>
              <a:buFontTx/>
              <a:buNone/>
            </a:pPr>
            <a:r>
              <a:rPr lang="en-GB" altLang="en-US" sz="1600" b="1" dirty="0">
                <a:latin typeface="Arial Narrow" panose="020B0606020202030204" pitchFamily="34" charset="0"/>
              </a:rPr>
              <a:t>Between children</a:t>
            </a:r>
          </a:p>
          <a:p>
            <a:pPr>
              <a:spcBef>
                <a:spcPct val="0"/>
              </a:spcBef>
              <a:buFontTx/>
              <a:buNone/>
            </a:pPr>
            <a:r>
              <a:rPr lang="en-GB" altLang="en-US" sz="1600" b="1" dirty="0">
                <a:latin typeface="Arial Narrow" panose="020B0606020202030204" pitchFamily="34" charset="0"/>
              </a:rPr>
              <a:t>Teacher – parents, Parents- children</a:t>
            </a:r>
          </a:p>
          <a:p>
            <a:pPr>
              <a:spcBef>
                <a:spcPct val="0"/>
              </a:spcBef>
              <a:buFontTx/>
              <a:buNone/>
            </a:pPr>
            <a:r>
              <a:rPr lang="en-GB" altLang="en-US" sz="1600" b="1" dirty="0">
                <a:latin typeface="Arial Narrow" panose="020B0606020202030204" pitchFamily="34" charset="0"/>
              </a:rPr>
              <a:t>And relationships with subject, environment, materials, tools &amp; activities</a:t>
            </a:r>
          </a:p>
        </p:txBody>
      </p:sp>
      <p:sp>
        <p:nvSpPr>
          <p:cNvPr id="33" name="Text Box 1">
            <a:extLst>
              <a:ext uri="{FF2B5EF4-FFF2-40B4-BE49-F238E27FC236}">
                <a16:creationId xmlns:a16="http://schemas.microsoft.com/office/drawing/2014/main" id="{F751B56A-F069-466F-BC06-CDA46F538E86}"/>
              </a:ext>
            </a:extLst>
          </p:cNvPr>
          <p:cNvSpPr txBox="1">
            <a:spLocks noChangeArrowheads="1"/>
          </p:cNvSpPr>
          <p:nvPr/>
        </p:nvSpPr>
        <p:spPr bwMode="auto">
          <a:xfrm>
            <a:off x="1402691" y="5257276"/>
            <a:ext cx="5017603" cy="377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6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7 PROCESSES/ACTIVITIES/EXPERIENCES</a:t>
            </a:r>
          </a:p>
          <a:p>
            <a:pPr algn="ctr">
              <a:spcBef>
                <a:spcPct val="0"/>
              </a:spcBef>
              <a:buFontTx/>
              <a:buNone/>
            </a:pPr>
            <a:r>
              <a:rPr lang="en-US" altLang="en-US" sz="16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Eg talking, discussing, listening, showing,</a:t>
            </a:r>
          </a:p>
          <a:p>
            <a:pPr algn="ctr">
              <a:spcBef>
                <a:spcPct val="0"/>
              </a:spcBef>
              <a:buFontTx/>
              <a:buNone/>
            </a:pPr>
            <a:r>
              <a:rPr lang="en-US" altLang="en-US" sz="16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sharing stories, singing, dancing, reading, </a:t>
            </a:r>
          </a:p>
          <a:p>
            <a:pPr algn="ctr">
              <a:spcBef>
                <a:spcPct val="0"/>
              </a:spcBef>
              <a:buFontTx/>
              <a:buNone/>
            </a:pPr>
            <a:r>
              <a:rPr lang="en-US" altLang="en-US" sz="16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painting and much more</a:t>
            </a:r>
          </a:p>
        </p:txBody>
      </p:sp>
      <p:sp>
        <p:nvSpPr>
          <p:cNvPr id="35" name="Rectangle 14">
            <a:extLst>
              <a:ext uri="{FF2B5EF4-FFF2-40B4-BE49-F238E27FC236}">
                <a16:creationId xmlns:a16="http://schemas.microsoft.com/office/drawing/2014/main" id="{44359AAD-5E24-4DD6-B5FD-483E3F593863}"/>
              </a:ext>
            </a:extLst>
          </p:cNvPr>
          <p:cNvSpPr>
            <a:spLocks noChangeArrowheads="1"/>
          </p:cNvSpPr>
          <p:nvPr/>
        </p:nvSpPr>
        <p:spPr bwMode="auto">
          <a:xfrm>
            <a:off x="5940153" y="4404035"/>
            <a:ext cx="3093948" cy="2308324"/>
          </a:xfrm>
          <a:prstGeom prst="rect">
            <a:avLst/>
          </a:prstGeom>
          <a:solidFill>
            <a:schemeClr val="bg1"/>
          </a:solidFill>
          <a:ln w="25400">
            <a:solidFill>
              <a:srgbClr val="00B0F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b="1" dirty="0">
                <a:latin typeface="Arial Narrow" panose="020B0606020202030204" pitchFamily="34" charset="0"/>
              </a:rPr>
              <a:t>The teacher’s competence draws on her repertoire of competencies &amp; skilfully weaves together the elements of her ecology. Through interaction and interpretation of information flows, she senses the effects of her actions on students’ learning and adjusts them :         they both undergo.</a:t>
            </a:r>
          </a:p>
        </p:txBody>
      </p:sp>
      <p:sp>
        <p:nvSpPr>
          <p:cNvPr id="37" name="Text Box 15">
            <a:extLst>
              <a:ext uri="{FF2B5EF4-FFF2-40B4-BE49-F238E27FC236}">
                <a16:creationId xmlns:a16="http://schemas.microsoft.com/office/drawing/2014/main" id="{4F67CFC7-88C6-4ACA-93BE-49DEBC6C20EC}"/>
              </a:ext>
            </a:extLst>
          </p:cNvPr>
          <p:cNvSpPr txBox="1">
            <a:spLocks noChangeArrowheads="1"/>
          </p:cNvSpPr>
          <p:nvPr/>
        </p:nvSpPr>
        <p:spPr bwMode="auto">
          <a:xfrm>
            <a:off x="55895" y="2901204"/>
            <a:ext cx="180933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600" b="1" dirty="0">
                <a:solidFill>
                  <a:srgbClr val="000000"/>
                </a:solidFill>
                <a:latin typeface="Arial Narrow" panose="020B0606020202030204" pitchFamily="34" charset="0"/>
                <a:cs typeface="Arial" panose="020B0604020202020204" pitchFamily="34" charset="0"/>
              </a:rPr>
              <a:t>         5 PLACES</a:t>
            </a:r>
          </a:p>
          <a:p>
            <a:pPr>
              <a:spcBef>
                <a:spcPct val="0"/>
              </a:spcBef>
              <a:buFontTx/>
              <a:buNone/>
            </a:pPr>
            <a:r>
              <a:rPr lang="en-GB" altLang="en-US" sz="1600" b="1" dirty="0">
                <a:solidFill>
                  <a:srgbClr val="000000"/>
                </a:solidFill>
                <a:latin typeface="Arial Narrow" panose="020B0606020202030204" pitchFamily="34" charset="0"/>
                <a:cs typeface="Arial" panose="020B0604020202020204" pitchFamily="34" charset="0"/>
              </a:rPr>
              <a:t>The classroom is the significant place for situational learning through the experience of doing</a:t>
            </a:r>
          </a:p>
        </p:txBody>
      </p:sp>
      <p:sp>
        <p:nvSpPr>
          <p:cNvPr id="5" name="TextBox 4">
            <a:extLst>
              <a:ext uri="{FF2B5EF4-FFF2-40B4-BE49-F238E27FC236}">
                <a16:creationId xmlns:a16="http://schemas.microsoft.com/office/drawing/2014/main" id="{55A4CFAE-3433-3644-6CC4-3E9415A04610}"/>
              </a:ext>
            </a:extLst>
          </p:cNvPr>
          <p:cNvSpPr txBox="1"/>
          <p:nvPr/>
        </p:nvSpPr>
        <p:spPr>
          <a:xfrm>
            <a:off x="2074203" y="1807656"/>
            <a:ext cx="3751348" cy="584775"/>
          </a:xfrm>
          <a:prstGeom prst="rect">
            <a:avLst/>
          </a:prstGeom>
          <a:noFill/>
        </p:spPr>
        <p:txBody>
          <a:bodyPr wrap="none" rtlCol="0">
            <a:spAutoFit/>
          </a:bodyPr>
          <a:lstStyle/>
          <a:p>
            <a:r>
              <a:rPr lang="en-GB" sz="3200" b="1" dirty="0">
                <a:latin typeface="Modern Love Caps" panose="04070805081001020A01" pitchFamily="82" charset="0"/>
              </a:rPr>
              <a:t>an ecology of practice</a:t>
            </a:r>
          </a:p>
        </p:txBody>
      </p:sp>
      <p:sp>
        <p:nvSpPr>
          <p:cNvPr id="6" name="TextBox 5">
            <a:extLst>
              <a:ext uri="{FF2B5EF4-FFF2-40B4-BE49-F238E27FC236}">
                <a16:creationId xmlns:a16="http://schemas.microsoft.com/office/drawing/2014/main" id="{CBD07FCE-917C-C772-AE2A-0EEA5791CD37}"/>
              </a:ext>
            </a:extLst>
          </p:cNvPr>
          <p:cNvSpPr txBox="1"/>
          <p:nvPr/>
        </p:nvSpPr>
        <p:spPr>
          <a:xfrm>
            <a:off x="170408" y="117216"/>
            <a:ext cx="8814141" cy="446276"/>
          </a:xfrm>
          <a:prstGeom prst="rect">
            <a:avLst/>
          </a:prstGeom>
          <a:noFill/>
        </p:spPr>
        <p:txBody>
          <a:bodyPr wrap="square" rtlCol="0">
            <a:spAutoFit/>
          </a:bodyPr>
          <a:lstStyle/>
          <a:p>
            <a:pPr>
              <a:lnSpc>
                <a:spcPct val="115000"/>
              </a:lnSpc>
            </a:pPr>
            <a:r>
              <a:rPr lang="en-GB" sz="2000"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‘an organism's </a:t>
            </a:r>
            <a:r>
              <a:rPr lang="en-GB" sz="2000" u="sng"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capacity to interact effectively </a:t>
            </a:r>
            <a:r>
              <a:rPr lang="en-GB" sz="2000"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with its environment’ White (1959)</a:t>
            </a:r>
          </a:p>
        </p:txBody>
      </p:sp>
    </p:spTree>
    <p:extLst>
      <p:ext uri="{BB962C8B-B14F-4D97-AF65-F5344CB8AC3E}">
        <p14:creationId xmlns:p14="http://schemas.microsoft.com/office/powerpoint/2010/main" val="217256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3" name="Rectangle 6"/>
          <p:cNvSpPr>
            <a:spLocks noChangeArrowheads="1"/>
          </p:cNvSpPr>
          <p:nvPr/>
        </p:nvSpPr>
        <p:spPr bwMode="auto">
          <a:xfrm>
            <a:off x="1464397" y="3745672"/>
            <a:ext cx="7386959" cy="1323439"/>
          </a:xfrm>
          <a:prstGeom prst="rect">
            <a:avLst/>
          </a:prstGeom>
          <a:noFill/>
          <a:ln w="9525">
            <a:noFill/>
            <a:miter lim="800000"/>
            <a:headEnd/>
            <a:tailEnd/>
          </a:ln>
        </p:spPr>
        <p:txBody>
          <a:bodyPr wrap="square">
            <a:spAutoFit/>
          </a:bodyPr>
          <a:lstStyle/>
          <a:p>
            <a:pPr defTabSz="685800" eaLnBrk="0" fontAlgn="base" hangingPunct="0">
              <a:spcBef>
                <a:spcPct val="0"/>
              </a:spcBef>
              <a:spcAft>
                <a:spcPct val="0"/>
              </a:spcAft>
            </a:pPr>
            <a:r>
              <a:rPr lang="en-GB" sz="2000" dirty="0">
                <a:solidFill>
                  <a:prstClr val="black"/>
                </a:solidFill>
                <a:latin typeface="Arial" panose="020B0604020202020204" pitchFamily="34" charset="0"/>
                <a:ea typeface="MS PGothic" pitchFamily="34" charset="-128"/>
                <a:cs typeface="Arial" panose="020B0604020202020204" pitchFamily="34" charset="0"/>
              </a:rPr>
              <a:t>'the emergence in action of a novel relational </a:t>
            </a:r>
            <a:r>
              <a:rPr lang="en-GB" sz="2000" i="1" dirty="0">
                <a:solidFill>
                  <a:prstClr val="black"/>
                </a:solidFill>
                <a:latin typeface="Arial" panose="020B0604020202020204" pitchFamily="34" charset="0"/>
                <a:ea typeface="MS PGothic" pitchFamily="34" charset="-128"/>
                <a:cs typeface="Arial" panose="020B0604020202020204" pitchFamily="34" charset="0"/>
              </a:rPr>
              <a:t>product</a:t>
            </a:r>
            <a:r>
              <a:rPr lang="en-GB" sz="2000" dirty="0">
                <a:solidFill>
                  <a:prstClr val="black"/>
                </a:solidFill>
                <a:latin typeface="Arial" panose="020B0604020202020204" pitchFamily="34" charset="0"/>
                <a:ea typeface="MS PGothic" pitchFamily="34" charset="-128"/>
                <a:cs typeface="Arial" panose="020B0604020202020204" pitchFamily="34" charset="0"/>
              </a:rPr>
              <a:t> growing out of the uniqueness of the individual on the one hand, and the materials, events, people, or circumstances of [their] life’ </a:t>
            </a:r>
          </a:p>
          <a:p>
            <a:pPr defTabSz="685800" eaLnBrk="0" fontAlgn="base" hangingPunct="0">
              <a:spcBef>
                <a:spcPct val="0"/>
              </a:spcBef>
              <a:spcAft>
                <a:spcPct val="0"/>
              </a:spcAft>
            </a:pPr>
            <a:r>
              <a:rPr lang="en-GB" sz="2000" i="1" dirty="0">
                <a:solidFill>
                  <a:prstClr val="black"/>
                </a:solidFill>
                <a:latin typeface="Arial" panose="020B0604020202020204" pitchFamily="34" charset="0"/>
                <a:ea typeface="MS PGothic" pitchFamily="34" charset="-128"/>
                <a:cs typeface="Arial" panose="020B0604020202020204" pitchFamily="34" charset="0"/>
              </a:rPr>
              <a:t>Carl Rogers (1960)</a:t>
            </a:r>
          </a:p>
        </p:txBody>
      </p:sp>
      <p:sp>
        <p:nvSpPr>
          <p:cNvPr id="4" name="TextBox 3">
            <a:extLst>
              <a:ext uri="{FF2B5EF4-FFF2-40B4-BE49-F238E27FC236}">
                <a16:creationId xmlns:a16="http://schemas.microsoft.com/office/drawing/2014/main" id="{D6A14840-B55B-427D-96E2-6EFB2798CB61}"/>
              </a:ext>
            </a:extLst>
          </p:cNvPr>
          <p:cNvSpPr txBox="1"/>
          <p:nvPr/>
        </p:nvSpPr>
        <p:spPr>
          <a:xfrm>
            <a:off x="292644" y="885187"/>
            <a:ext cx="3066865" cy="2246769"/>
          </a:xfrm>
          <a:prstGeom prst="rect">
            <a:avLst/>
          </a:prstGeom>
          <a:noFill/>
        </p:spPr>
        <p:txBody>
          <a:bodyPr wrap="none" rtlCol="0">
            <a:spAutoFit/>
          </a:bodyPr>
          <a:lstStyle/>
          <a:p>
            <a:pPr defTabSz="685800"/>
            <a:r>
              <a:rPr lang="en-GB" sz="2800" dirty="0">
                <a:solidFill>
                  <a:prstClr val="black"/>
                </a:solidFill>
                <a:latin typeface="Modern Love Caps" panose="04070805081001020A01" pitchFamily="82" charset="0"/>
              </a:rPr>
              <a:t>CREATIVITY AS </a:t>
            </a:r>
          </a:p>
          <a:p>
            <a:pPr defTabSz="685800"/>
            <a:r>
              <a:rPr lang="en-GB" sz="2800" dirty="0">
                <a:solidFill>
                  <a:prstClr val="black"/>
                </a:solidFill>
                <a:latin typeface="Modern Love Caps" panose="04070805081001020A01" pitchFamily="82" charset="0"/>
              </a:rPr>
              <a:t>AN ECOLOGICAL, </a:t>
            </a:r>
          </a:p>
          <a:p>
            <a:pPr defTabSz="685800"/>
            <a:r>
              <a:rPr lang="en-GB" sz="2800" dirty="0">
                <a:solidFill>
                  <a:prstClr val="black"/>
                </a:solidFill>
                <a:latin typeface="Modern Love Caps" panose="04070805081001020A01" pitchFamily="82" charset="0"/>
              </a:rPr>
              <a:t>EMERGENT, </a:t>
            </a:r>
          </a:p>
          <a:p>
            <a:pPr defTabSz="685800"/>
            <a:r>
              <a:rPr lang="en-GB" sz="2800" dirty="0">
                <a:solidFill>
                  <a:prstClr val="black"/>
                </a:solidFill>
                <a:latin typeface="Modern Love Caps" panose="04070805081001020A01" pitchFamily="82" charset="0"/>
              </a:rPr>
              <a:t>TRANSFORMATIONAL</a:t>
            </a:r>
          </a:p>
          <a:p>
            <a:pPr defTabSz="685800"/>
            <a:r>
              <a:rPr lang="en-GB" sz="2800" dirty="0">
                <a:solidFill>
                  <a:prstClr val="black"/>
                </a:solidFill>
                <a:latin typeface="Modern Love Caps" panose="04070805081001020A01" pitchFamily="82" charset="0"/>
              </a:rPr>
              <a:t>CONCEPT</a:t>
            </a:r>
          </a:p>
        </p:txBody>
      </p:sp>
      <p:pic>
        <p:nvPicPr>
          <p:cNvPr id="7" name="Picture 6">
            <a:extLst>
              <a:ext uri="{FF2B5EF4-FFF2-40B4-BE49-F238E27FC236}">
                <a16:creationId xmlns:a16="http://schemas.microsoft.com/office/drawing/2014/main" id="{566F2D5E-6D2D-FE9F-174E-17DD385E3C5D}"/>
              </a:ext>
            </a:extLst>
          </p:cNvPr>
          <p:cNvPicPr>
            <a:picLocks noChangeAspect="1"/>
          </p:cNvPicPr>
          <p:nvPr/>
        </p:nvPicPr>
        <p:blipFill>
          <a:blip r:embed="rId4"/>
          <a:stretch>
            <a:fillRect/>
          </a:stretch>
        </p:blipFill>
        <p:spPr>
          <a:xfrm>
            <a:off x="292644" y="3662939"/>
            <a:ext cx="984155" cy="1187773"/>
          </a:xfrm>
          <a:prstGeom prst="rect">
            <a:avLst/>
          </a:prstGeom>
        </p:spPr>
      </p:pic>
      <p:pic>
        <p:nvPicPr>
          <p:cNvPr id="6" name="Picture 5">
            <a:extLst>
              <a:ext uri="{FF2B5EF4-FFF2-40B4-BE49-F238E27FC236}">
                <a16:creationId xmlns:a16="http://schemas.microsoft.com/office/drawing/2014/main" id="{F5DC6193-5EDA-F81D-70A6-433046E4E006}"/>
              </a:ext>
            </a:extLst>
          </p:cNvPr>
          <p:cNvPicPr>
            <a:picLocks noChangeAspect="1"/>
          </p:cNvPicPr>
          <p:nvPr/>
        </p:nvPicPr>
        <p:blipFill>
          <a:blip r:embed="rId5"/>
          <a:stretch>
            <a:fillRect/>
          </a:stretch>
        </p:blipFill>
        <p:spPr>
          <a:xfrm>
            <a:off x="3419872" y="336057"/>
            <a:ext cx="5563938" cy="3241927"/>
          </a:xfrm>
          <a:prstGeom prst="rect">
            <a:avLst/>
          </a:prstGeom>
        </p:spPr>
      </p:pic>
      <p:pic>
        <p:nvPicPr>
          <p:cNvPr id="8" name="Picture 7">
            <a:extLst>
              <a:ext uri="{FF2B5EF4-FFF2-40B4-BE49-F238E27FC236}">
                <a16:creationId xmlns:a16="http://schemas.microsoft.com/office/drawing/2014/main" id="{2E2D0880-E1DF-A695-9EFE-6A67821FAEF2}"/>
              </a:ext>
            </a:extLst>
          </p:cNvPr>
          <p:cNvPicPr>
            <a:picLocks noChangeAspect="1"/>
          </p:cNvPicPr>
          <p:nvPr/>
        </p:nvPicPr>
        <p:blipFill>
          <a:blip r:embed="rId6"/>
          <a:stretch>
            <a:fillRect/>
          </a:stretch>
        </p:blipFill>
        <p:spPr>
          <a:xfrm>
            <a:off x="292645" y="5005261"/>
            <a:ext cx="984154" cy="1247201"/>
          </a:xfrm>
          <a:prstGeom prst="rect">
            <a:avLst/>
          </a:prstGeom>
        </p:spPr>
      </p:pic>
      <p:sp>
        <p:nvSpPr>
          <p:cNvPr id="13" name="TextBox 12">
            <a:extLst>
              <a:ext uri="{FF2B5EF4-FFF2-40B4-BE49-F238E27FC236}">
                <a16:creationId xmlns:a16="http://schemas.microsoft.com/office/drawing/2014/main" id="{773A4CFF-F64B-91DB-810A-CF489829447A}"/>
              </a:ext>
            </a:extLst>
          </p:cNvPr>
          <p:cNvSpPr txBox="1"/>
          <p:nvPr/>
        </p:nvSpPr>
        <p:spPr>
          <a:xfrm>
            <a:off x="1439392" y="5236799"/>
            <a:ext cx="7128792" cy="1015663"/>
          </a:xfrm>
          <a:prstGeom prst="rect">
            <a:avLst/>
          </a:prstGeom>
          <a:noFill/>
        </p:spPr>
        <p:txBody>
          <a:bodyPr wrap="square">
            <a:spAutoFit/>
          </a:bodyPr>
          <a:lstStyle/>
          <a:p>
            <a:r>
              <a:rPr lang="en-GB" sz="2000" dirty="0">
                <a:latin typeface="Arial" panose="020B0604020202020204" pitchFamily="34" charset="0"/>
                <a:ea typeface="Times New Roman" panose="02020603050405020304" pitchFamily="18" charset="0"/>
                <a:cs typeface="Arial" panose="020B0604020202020204" pitchFamily="34" charset="0"/>
              </a:rPr>
              <a:t>“Creativity is the process through which we take elements of ourselves and the world around us and transform them into something new.” </a:t>
            </a:r>
            <a:r>
              <a:rPr lang="en-GB" sz="2000" i="1" dirty="0">
                <a:latin typeface="Arial" panose="020B0604020202020204" pitchFamily="34" charset="0"/>
                <a:ea typeface="Times New Roman" panose="02020603050405020304" pitchFamily="18" charset="0"/>
                <a:cs typeface="Arial" panose="020B0604020202020204" pitchFamily="34" charset="0"/>
              </a:rPr>
              <a:t>Greg Bennick (2009). </a:t>
            </a:r>
            <a:endParaRPr lang="en-GB" sz="2000" i="1" dirty="0">
              <a:latin typeface="Arial" panose="020B0604020202020204" pitchFamily="34" charset="0"/>
              <a:cs typeface="Arial" panose="020B0604020202020204" pitchFamily="34" charset="0"/>
            </a:endParaRPr>
          </a:p>
        </p:txBody>
      </p:sp>
    </p:spTree>
    <p:custDataLst>
      <p:tags r:id="rId1"/>
    </p:custData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4">
            <a:extLst>
              <a:ext uri="{FF2B5EF4-FFF2-40B4-BE49-F238E27FC236}">
                <a16:creationId xmlns:a16="http://schemas.microsoft.com/office/drawing/2014/main" id="{E52CC899-8BC0-4C67-AE8D-B482EE32D193}"/>
              </a:ext>
            </a:extLst>
          </p:cNvPr>
          <p:cNvSpPr txBox="1">
            <a:spLocks noChangeArrowheads="1"/>
          </p:cNvSpPr>
          <p:nvPr/>
        </p:nvSpPr>
        <p:spPr bwMode="auto">
          <a:xfrm>
            <a:off x="107504" y="4869160"/>
            <a:ext cx="294019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6 RELATIONSHIPS</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with people, communities, places, ideas, objects, work, hobbies, problems,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natural world - anything!</a:t>
            </a:r>
          </a:p>
        </p:txBody>
      </p:sp>
      <p:sp>
        <p:nvSpPr>
          <p:cNvPr id="114691" name="Text Box 5">
            <a:extLst>
              <a:ext uri="{FF2B5EF4-FFF2-40B4-BE49-F238E27FC236}">
                <a16:creationId xmlns:a16="http://schemas.microsoft.com/office/drawing/2014/main" id="{FD0B00DD-D35D-4CD0-B353-7ECDB67EB316}"/>
              </a:ext>
            </a:extLst>
          </p:cNvPr>
          <p:cNvSpPr txBox="1">
            <a:spLocks noChangeArrowheads="1"/>
          </p:cNvSpPr>
          <p:nvPr/>
        </p:nvSpPr>
        <p:spPr bwMode="auto">
          <a:xfrm>
            <a:off x="755576" y="612988"/>
            <a:ext cx="4899261" cy="325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3 RESOURCES</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information, knowledge, people, tools,  technologies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&amp; other artefacts (anything that can be used)</a:t>
            </a:r>
            <a:endPar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p:txBody>
      </p:sp>
      <p:sp>
        <p:nvSpPr>
          <p:cNvPr id="114692" name="Text Box 1">
            <a:extLst>
              <a:ext uri="{FF2B5EF4-FFF2-40B4-BE49-F238E27FC236}">
                <a16:creationId xmlns:a16="http://schemas.microsoft.com/office/drawing/2014/main" id="{6873B3E6-943E-451F-859C-0ADAAE7544E2}"/>
              </a:ext>
            </a:extLst>
          </p:cNvPr>
          <p:cNvSpPr txBox="1">
            <a:spLocks noChangeArrowheads="1"/>
          </p:cNvSpPr>
          <p:nvPr/>
        </p:nvSpPr>
        <p:spPr bwMode="auto">
          <a:xfrm>
            <a:off x="2411760" y="5750344"/>
            <a:ext cx="5017603" cy="377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7 PROCESSES/ACTIVITIES/EXPERIENCES</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eg study, work, making, research, inquiry,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problem solving and much more</a:t>
            </a:r>
          </a:p>
        </p:txBody>
      </p:sp>
      <p:sp>
        <p:nvSpPr>
          <p:cNvPr id="114693" name="Rectangle 8">
            <a:extLst>
              <a:ext uri="{FF2B5EF4-FFF2-40B4-BE49-F238E27FC236}">
                <a16:creationId xmlns:a16="http://schemas.microsoft.com/office/drawing/2014/main" id="{4883DDBB-9AED-48E8-ABF4-3718ECBF15BD}"/>
              </a:ext>
            </a:extLst>
          </p:cNvPr>
          <p:cNvSpPr>
            <a:spLocks noChangeArrowheads="1"/>
          </p:cNvSpPr>
          <p:nvPr/>
        </p:nvSpPr>
        <p:spPr bwMode="auto">
          <a:xfrm>
            <a:off x="1204686" y="845893"/>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sp>
        <p:nvSpPr>
          <p:cNvPr id="114694" name="Rectangle 10">
            <a:extLst>
              <a:ext uri="{FF2B5EF4-FFF2-40B4-BE49-F238E27FC236}">
                <a16:creationId xmlns:a16="http://schemas.microsoft.com/office/drawing/2014/main" id="{34F91DA3-F308-4C7D-BE81-6A5F5E3D300E}"/>
              </a:ext>
            </a:extLst>
          </p:cNvPr>
          <p:cNvSpPr>
            <a:spLocks noChangeArrowheads="1"/>
          </p:cNvSpPr>
          <p:nvPr/>
        </p:nvSpPr>
        <p:spPr bwMode="auto">
          <a:xfrm>
            <a:off x="1204686" y="101734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sp>
        <p:nvSpPr>
          <p:cNvPr id="114695" name="Rectangle 13">
            <a:extLst>
              <a:ext uri="{FF2B5EF4-FFF2-40B4-BE49-F238E27FC236}">
                <a16:creationId xmlns:a16="http://schemas.microsoft.com/office/drawing/2014/main" id="{57D691EB-4BDD-4FB4-B3FC-6D5A7758848B}"/>
              </a:ext>
            </a:extLst>
          </p:cNvPr>
          <p:cNvSpPr>
            <a:spLocks noChangeArrowheads="1"/>
          </p:cNvSpPr>
          <p:nvPr/>
        </p:nvSpPr>
        <p:spPr bwMode="auto">
          <a:xfrm>
            <a:off x="1204686" y="740346"/>
            <a:ext cx="18473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br>
              <a:rPr lang="en-GB" altLang="en-US" sz="1800">
                <a:solidFill>
                  <a:srgbClr val="000000"/>
                </a:solidFill>
                <a:latin typeface="Arial Narrow" panose="020B0606020202030204" pitchFamily="34" charset="0"/>
                <a:cs typeface="Arial" panose="020B0604020202020204" pitchFamily="34" charset="0"/>
              </a:rPr>
            </a:br>
            <a:endParaRPr lang="en-GB" altLang="en-US" sz="1800">
              <a:solidFill>
                <a:srgbClr val="000000"/>
              </a:solidFill>
              <a:latin typeface="Arial Narrow" panose="020B0606020202030204" pitchFamily="34" charset="0"/>
              <a:cs typeface="Arial" panose="020B0604020202020204" pitchFamily="34" charset="0"/>
            </a:endParaRPr>
          </a:p>
          <a:p>
            <a:pPr>
              <a:spcBef>
                <a:spcPct val="0"/>
              </a:spcBef>
              <a:buFontTx/>
              <a:buNone/>
            </a:pPr>
            <a:endParaRPr lang="en-GB" altLang="en-US" sz="1800">
              <a:solidFill>
                <a:srgbClr val="000000"/>
              </a:solidFill>
              <a:latin typeface="Arial Narrow" panose="020B0606020202030204" pitchFamily="34" charset="0"/>
              <a:cs typeface="Arial" panose="020B0604020202020204" pitchFamily="34" charset="0"/>
            </a:endParaRPr>
          </a:p>
        </p:txBody>
      </p:sp>
      <p:sp>
        <p:nvSpPr>
          <p:cNvPr id="114696" name="Rectangle 15">
            <a:extLst>
              <a:ext uri="{FF2B5EF4-FFF2-40B4-BE49-F238E27FC236}">
                <a16:creationId xmlns:a16="http://schemas.microsoft.com/office/drawing/2014/main" id="{7E7A24C4-F380-4707-97F7-569EBA328CE8}"/>
              </a:ext>
            </a:extLst>
          </p:cNvPr>
          <p:cNvSpPr>
            <a:spLocks noChangeArrowheads="1"/>
          </p:cNvSpPr>
          <p:nvPr/>
        </p:nvSpPr>
        <p:spPr bwMode="auto">
          <a:xfrm>
            <a:off x="1204686" y="101734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sp>
        <p:nvSpPr>
          <p:cNvPr id="114697" name="Rectangle 18">
            <a:extLst>
              <a:ext uri="{FF2B5EF4-FFF2-40B4-BE49-F238E27FC236}">
                <a16:creationId xmlns:a16="http://schemas.microsoft.com/office/drawing/2014/main" id="{ACFC9EEE-3957-44BD-8233-261E06EF659D}"/>
              </a:ext>
            </a:extLst>
          </p:cNvPr>
          <p:cNvSpPr>
            <a:spLocks noChangeArrowheads="1"/>
          </p:cNvSpPr>
          <p:nvPr/>
        </p:nvSpPr>
        <p:spPr bwMode="auto">
          <a:xfrm>
            <a:off x="1204686" y="101734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566EA590-1CE8-46CC-9227-0470BBE5CCEA}"/>
              </a:ext>
            </a:extLst>
          </p:cNvPr>
          <p:cNvCxnSpPr>
            <a:cxnSpLocks/>
          </p:cNvCxnSpPr>
          <p:nvPr/>
        </p:nvCxnSpPr>
        <p:spPr>
          <a:xfrm>
            <a:off x="195154" y="2964678"/>
            <a:ext cx="8624995" cy="1031981"/>
          </a:xfrm>
          <a:prstGeom prst="straightConnector1">
            <a:avLst/>
          </a:prstGeom>
          <a:ln w="38100">
            <a:solidFill>
              <a:srgbClr val="00B0F0">
                <a:alpha val="44000"/>
              </a:srgbClr>
            </a:solidFill>
            <a:tailEnd type="arrow"/>
          </a:ln>
        </p:spPr>
        <p:style>
          <a:lnRef idx="2">
            <a:schemeClr val="accent1"/>
          </a:lnRef>
          <a:fillRef idx="0">
            <a:schemeClr val="accent1"/>
          </a:fillRef>
          <a:effectRef idx="1">
            <a:schemeClr val="accent1"/>
          </a:effectRef>
          <a:fontRef idx="minor">
            <a:schemeClr val="tx1"/>
          </a:fontRef>
        </p:style>
      </p:cxnSp>
      <p:sp>
        <p:nvSpPr>
          <p:cNvPr id="114699" name="Text Box 5">
            <a:extLst>
              <a:ext uri="{FF2B5EF4-FFF2-40B4-BE49-F238E27FC236}">
                <a16:creationId xmlns:a16="http://schemas.microsoft.com/office/drawing/2014/main" id="{99BA0C90-10E4-4D96-8AEF-86217BEE4ADF}"/>
              </a:ext>
            </a:extLst>
          </p:cNvPr>
          <p:cNvSpPr txBox="1">
            <a:spLocks noChangeArrowheads="1"/>
          </p:cNvSpPr>
          <p:nvPr/>
        </p:nvSpPr>
        <p:spPr bwMode="auto">
          <a:xfrm>
            <a:off x="7280167" y="3613292"/>
            <a:ext cx="1161263" cy="377428"/>
          </a:xfrm>
          <a:prstGeom prst="rect">
            <a:avLst/>
          </a:prstGeom>
          <a:solidFill>
            <a:schemeClr val="bg1">
              <a:alpha val="56862"/>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FUTURE</a:t>
            </a:r>
          </a:p>
        </p:txBody>
      </p:sp>
      <p:sp>
        <p:nvSpPr>
          <p:cNvPr id="114700" name="Text Box 5">
            <a:extLst>
              <a:ext uri="{FF2B5EF4-FFF2-40B4-BE49-F238E27FC236}">
                <a16:creationId xmlns:a16="http://schemas.microsoft.com/office/drawing/2014/main" id="{CF83FEB9-1A0C-4F38-8D9D-EE443875442A}"/>
              </a:ext>
            </a:extLst>
          </p:cNvPr>
          <p:cNvSpPr txBox="1">
            <a:spLocks noChangeArrowheads="1"/>
          </p:cNvSpPr>
          <p:nvPr/>
        </p:nvSpPr>
        <p:spPr bwMode="auto">
          <a:xfrm>
            <a:off x="5654837" y="936737"/>
            <a:ext cx="3168466" cy="636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2 AFFORDANCES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possibilities for thinking and action that can be perceived or imagined</a:t>
            </a:r>
          </a:p>
        </p:txBody>
      </p:sp>
      <p:sp>
        <p:nvSpPr>
          <p:cNvPr id="114703" name="Text Box 15">
            <a:extLst>
              <a:ext uri="{FF2B5EF4-FFF2-40B4-BE49-F238E27FC236}">
                <a16:creationId xmlns:a16="http://schemas.microsoft.com/office/drawing/2014/main" id="{7D0DD123-1B82-4F25-B557-576CC0E5A758}"/>
              </a:ext>
            </a:extLst>
          </p:cNvPr>
          <p:cNvSpPr txBox="1">
            <a:spLocks noChangeArrowheads="1"/>
          </p:cNvSpPr>
          <p:nvPr/>
        </p:nvSpPr>
        <p:spPr bwMode="auto">
          <a:xfrm>
            <a:off x="195154" y="1609742"/>
            <a:ext cx="250421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solidFill>
                  <a:srgbClr val="000000"/>
                </a:solidFill>
                <a:latin typeface="Arial Narrow" panose="020B0606020202030204" pitchFamily="34" charset="0"/>
                <a:cs typeface="Arial" panose="020B0604020202020204" pitchFamily="34" charset="0"/>
              </a:rPr>
              <a:t>4 SPACES </a:t>
            </a:r>
          </a:p>
          <a:p>
            <a:pPr algn="ctr">
              <a:spcBef>
                <a:spcPct val="0"/>
              </a:spcBef>
              <a:buFontTx/>
              <a:buNone/>
            </a:pPr>
            <a:r>
              <a:rPr lang="en-GB" altLang="en-US" sz="1800" dirty="0">
                <a:solidFill>
                  <a:srgbClr val="000000"/>
                </a:solidFill>
                <a:latin typeface="Arial Narrow" panose="020B0606020202030204" pitchFamily="34" charset="0"/>
                <a:cs typeface="Arial" panose="020B0604020202020204" pitchFamily="34" charset="0"/>
              </a:rPr>
              <a:t>physical, social, virtual, intellectual, psychological, liminal, ontological</a:t>
            </a:r>
          </a:p>
        </p:txBody>
      </p:sp>
      <p:sp>
        <p:nvSpPr>
          <p:cNvPr id="114708" name="Text Box 15">
            <a:extLst>
              <a:ext uri="{FF2B5EF4-FFF2-40B4-BE49-F238E27FC236}">
                <a16:creationId xmlns:a16="http://schemas.microsoft.com/office/drawing/2014/main" id="{15A53EA2-6BB8-4468-B1D8-75B7862539B3}"/>
              </a:ext>
            </a:extLst>
          </p:cNvPr>
          <p:cNvSpPr txBox="1">
            <a:spLocks noChangeArrowheads="1"/>
          </p:cNvSpPr>
          <p:nvPr/>
        </p:nvSpPr>
        <p:spPr bwMode="auto">
          <a:xfrm>
            <a:off x="817295" y="2876989"/>
            <a:ext cx="774781" cy="369332"/>
          </a:xfrm>
          <a:prstGeom prst="rect">
            <a:avLst/>
          </a:prstGeom>
          <a:solidFill>
            <a:schemeClr val="bg1">
              <a:alpha val="5803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b="1" dirty="0">
                <a:solidFill>
                  <a:srgbClr val="000000"/>
                </a:solidFill>
                <a:latin typeface="Arial Narrow" panose="020B0606020202030204" pitchFamily="34" charset="0"/>
                <a:cs typeface="Arial" panose="020B0604020202020204" pitchFamily="34" charset="0"/>
              </a:rPr>
              <a:t>PAST</a:t>
            </a:r>
          </a:p>
        </p:txBody>
      </p:sp>
      <p:sp>
        <p:nvSpPr>
          <p:cNvPr id="114709" name="Text Box 7">
            <a:extLst>
              <a:ext uri="{FF2B5EF4-FFF2-40B4-BE49-F238E27FC236}">
                <a16:creationId xmlns:a16="http://schemas.microsoft.com/office/drawing/2014/main" id="{C945D805-4DD1-4BAB-A887-DF95B188BD09}"/>
              </a:ext>
            </a:extLst>
          </p:cNvPr>
          <p:cNvSpPr txBox="1">
            <a:spLocks noChangeArrowheads="1"/>
          </p:cNvSpPr>
          <p:nvPr/>
        </p:nvSpPr>
        <p:spPr bwMode="auto">
          <a:xfrm>
            <a:off x="6482840" y="1952035"/>
            <a:ext cx="2755916" cy="377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1 CONTEXTS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situations, circumstances, culture, ourselves,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problems/opportunities</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NEEDS</a:t>
            </a:r>
          </a:p>
        </p:txBody>
      </p:sp>
      <p:sp>
        <p:nvSpPr>
          <p:cNvPr id="3" name="Arrow: Up-Down 2">
            <a:extLst>
              <a:ext uri="{FF2B5EF4-FFF2-40B4-BE49-F238E27FC236}">
                <a16:creationId xmlns:a16="http://schemas.microsoft.com/office/drawing/2014/main" id="{B89D9AEF-AFF3-40C8-997D-B78FCDAB16D3}"/>
              </a:ext>
            </a:extLst>
          </p:cNvPr>
          <p:cNvSpPr/>
          <p:nvPr/>
        </p:nvSpPr>
        <p:spPr>
          <a:xfrm>
            <a:off x="4384663" y="1952035"/>
            <a:ext cx="350407" cy="3408769"/>
          </a:xfrm>
          <a:prstGeom prst="upDownArrow">
            <a:avLst/>
          </a:prstGeom>
          <a:solidFill>
            <a:srgbClr val="00B0F0">
              <a:alpha val="32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atin typeface="Arial Narrow" panose="020B0606020202030204" pitchFamily="34" charset="0"/>
            </a:endParaRPr>
          </a:p>
        </p:txBody>
      </p:sp>
      <p:sp>
        <p:nvSpPr>
          <p:cNvPr id="29" name="Text Box 1">
            <a:extLst>
              <a:ext uri="{FF2B5EF4-FFF2-40B4-BE49-F238E27FC236}">
                <a16:creationId xmlns:a16="http://schemas.microsoft.com/office/drawing/2014/main" id="{CD0C4356-A74E-47ED-B2C3-B2A04B28BF30}"/>
              </a:ext>
            </a:extLst>
          </p:cNvPr>
          <p:cNvSpPr txBox="1">
            <a:spLocks noChangeArrowheads="1"/>
          </p:cNvSpPr>
          <p:nvPr/>
        </p:nvSpPr>
        <p:spPr bwMode="auto">
          <a:xfrm>
            <a:off x="2480487" y="1652981"/>
            <a:ext cx="4302775" cy="377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                      </a:t>
            </a: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WHOLE PERSON</a:t>
            </a:r>
          </a:p>
          <a:p>
            <a:pPr>
              <a:spcBef>
                <a:spcPct val="0"/>
              </a:spcBef>
              <a:buFontTx/>
              <a:buNone/>
            </a:pPr>
            <a:endParaRPr lang="en-US" altLang="en-US" sz="800"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pPr algn="ctr">
              <a:spcBef>
                <a:spcPct val="0"/>
              </a:spcBef>
              <a:buFontTx/>
              <a:buNone/>
            </a:pP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1 with their mind and body, needs, purposes, beliefs, values, motivations, knowledge, skills &amp; more, </a:t>
            </a:r>
          </a:p>
          <a:p>
            <a:pPr algn="ctr">
              <a:spcBef>
                <a:spcPct val="0"/>
              </a:spcBef>
              <a:buFontTx/>
              <a:buNone/>
            </a:pP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2 perceiving, sensing and creating meaning, feeling, imagining, relating to and interacting with their environment </a:t>
            </a:r>
          </a:p>
          <a:p>
            <a:pPr algn="ctr">
              <a:spcBef>
                <a:spcPct val="0"/>
              </a:spcBef>
              <a:buFontTx/>
              <a:buNone/>
            </a:pP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3 making sense of  situations, deciding what to do and weaving together aspects of themselves &amp; things that matter </a:t>
            </a:r>
          </a:p>
          <a:p>
            <a:pPr algn="ctr">
              <a:spcBef>
                <a:spcPct val="0"/>
              </a:spcBef>
              <a:buFontTx/>
              <a:buNone/>
            </a:pP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to accomplish their goals</a:t>
            </a:r>
          </a:p>
          <a:p>
            <a:pPr algn="ctr">
              <a:spcBef>
                <a:spcPct val="0"/>
              </a:spcBef>
              <a:buFontTx/>
              <a:buNone/>
            </a:pPr>
            <a:endParaRPr lang="en-US" altLang="en-US" sz="800" i="1"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pPr>
              <a:spcBef>
                <a:spcPct val="0"/>
              </a:spcBef>
              <a:buFontTx/>
              <a:buNone/>
            </a:pPr>
            <a:r>
              <a:rPr lang="en-US" altLang="en-US" sz="2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ENVIRONMENT</a:t>
            </a:r>
          </a:p>
        </p:txBody>
      </p:sp>
      <p:sp>
        <p:nvSpPr>
          <p:cNvPr id="21" name="Oval 20">
            <a:extLst>
              <a:ext uri="{FF2B5EF4-FFF2-40B4-BE49-F238E27FC236}">
                <a16:creationId xmlns:a16="http://schemas.microsoft.com/office/drawing/2014/main" id="{3FB7134A-970B-4B7B-93BE-CBE29A245B8B}"/>
              </a:ext>
            </a:extLst>
          </p:cNvPr>
          <p:cNvSpPr/>
          <p:nvPr/>
        </p:nvSpPr>
        <p:spPr>
          <a:xfrm flipH="1">
            <a:off x="2339751" y="1572798"/>
            <a:ext cx="4596379" cy="4160458"/>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latin typeface="Arial Narrow" panose="020B0606020202030204" pitchFamily="34" charset="0"/>
            </a:endParaRPr>
          </a:p>
        </p:txBody>
      </p:sp>
      <p:sp>
        <p:nvSpPr>
          <p:cNvPr id="23" name="Text Box 15">
            <a:extLst>
              <a:ext uri="{FF2B5EF4-FFF2-40B4-BE49-F238E27FC236}">
                <a16:creationId xmlns:a16="http://schemas.microsoft.com/office/drawing/2014/main" id="{91AE2346-4286-4235-994F-D6F0DCAE19F2}"/>
              </a:ext>
            </a:extLst>
          </p:cNvPr>
          <p:cNvSpPr txBox="1">
            <a:spLocks noChangeArrowheads="1"/>
          </p:cNvSpPr>
          <p:nvPr/>
        </p:nvSpPr>
        <p:spPr bwMode="auto">
          <a:xfrm>
            <a:off x="179512" y="3284984"/>
            <a:ext cx="2232248"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dirty="0">
                <a:solidFill>
                  <a:srgbClr val="000000"/>
                </a:solidFill>
                <a:latin typeface="Arial Narrow" panose="020B0606020202030204" pitchFamily="34" charset="0"/>
                <a:cs typeface="Arial" panose="020B0604020202020204" pitchFamily="34" charset="0"/>
              </a:rPr>
              <a:t>         </a:t>
            </a:r>
            <a:r>
              <a:rPr lang="en-GB" altLang="en-US" sz="1800" b="1" dirty="0">
                <a:solidFill>
                  <a:srgbClr val="000000"/>
                </a:solidFill>
                <a:latin typeface="Arial Narrow" panose="020B0606020202030204" pitchFamily="34" charset="0"/>
                <a:cs typeface="Arial" panose="020B0604020202020204" pitchFamily="34" charset="0"/>
              </a:rPr>
              <a:t>5 PLACES</a:t>
            </a:r>
          </a:p>
          <a:p>
            <a:pPr algn="ctr">
              <a:spcBef>
                <a:spcPct val="0"/>
              </a:spcBef>
              <a:buFontTx/>
              <a:buNone/>
            </a:pPr>
            <a:r>
              <a:rPr lang="en-GB" altLang="en-US" sz="1800" dirty="0">
                <a:solidFill>
                  <a:srgbClr val="000000"/>
                </a:solidFill>
                <a:latin typeface="Arial Narrow" panose="020B0606020202030204" pitchFamily="34" charset="0"/>
                <a:cs typeface="Arial" panose="020B0604020202020204" pitchFamily="34" charset="0"/>
              </a:rPr>
              <a:t>significance of place for situational learning through the experience of doing</a:t>
            </a:r>
          </a:p>
        </p:txBody>
      </p:sp>
      <p:sp>
        <p:nvSpPr>
          <p:cNvPr id="28" name="Thought Bubble: Cloud 27">
            <a:extLst>
              <a:ext uri="{FF2B5EF4-FFF2-40B4-BE49-F238E27FC236}">
                <a16:creationId xmlns:a16="http://schemas.microsoft.com/office/drawing/2014/main" id="{E2AB95B8-E700-458C-9067-F01597AF1909}"/>
              </a:ext>
            </a:extLst>
          </p:cNvPr>
          <p:cNvSpPr/>
          <p:nvPr/>
        </p:nvSpPr>
        <p:spPr>
          <a:xfrm rot="11025100">
            <a:off x="6487402" y="4206727"/>
            <a:ext cx="2217868" cy="1230935"/>
          </a:xfrm>
          <a:prstGeom prst="cloudCallout">
            <a:avLst>
              <a:gd name="adj1" fmla="val 93359"/>
              <a:gd name="adj2" fmla="val 63891"/>
            </a:avLst>
          </a:prstGeom>
          <a:solidFill>
            <a:srgbClr val="31EF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3956F99-0EE9-4D51-8528-08A1339F650E}"/>
              </a:ext>
            </a:extLst>
          </p:cNvPr>
          <p:cNvSpPr txBox="1"/>
          <p:nvPr/>
        </p:nvSpPr>
        <p:spPr>
          <a:xfrm>
            <a:off x="6228184" y="4283586"/>
            <a:ext cx="2736304" cy="1077218"/>
          </a:xfrm>
          <a:prstGeom prst="rect">
            <a:avLst/>
          </a:prstGeom>
          <a:noFill/>
        </p:spPr>
        <p:txBody>
          <a:bodyPr wrap="square" rtlCol="0">
            <a:spAutoFit/>
          </a:bodyPr>
          <a:lstStyle/>
          <a:p>
            <a:pPr algn="ctr"/>
            <a:r>
              <a:rPr lang="en-US" sz="1600" b="1" dirty="0">
                <a:latin typeface="Arial Narrow" panose="020B0606020202030204" pitchFamily="34" charset="0"/>
              </a:rPr>
              <a:t>LEARNING,</a:t>
            </a:r>
          </a:p>
          <a:p>
            <a:pPr algn="ctr"/>
            <a:r>
              <a:rPr lang="en-US" sz="1600" b="1" dirty="0">
                <a:latin typeface="Arial Narrow" panose="020B0606020202030204" pitchFamily="34" charset="0"/>
              </a:rPr>
              <a:t> CREATIVITY &amp; OTHER </a:t>
            </a:r>
          </a:p>
          <a:p>
            <a:pPr algn="ctr"/>
            <a:r>
              <a:rPr lang="en-US" sz="1600" b="1" dirty="0">
                <a:latin typeface="Arial Narrow" panose="020B0606020202030204" pitchFamily="34" charset="0"/>
              </a:rPr>
              <a:t>ACHIEVEMENTS </a:t>
            </a:r>
          </a:p>
          <a:p>
            <a:pPr algn="ctr"/>
            <a:r>
              <a:rPr lang="en-US" sz="1600" b="1" dirty="0">
                <a:latin typeface="Arial Narrow" panose="020B0606020202030204" pitchFamily="34" charset="0"/>
              </a:rPr>
              <a:t>EMERGE</a:t>
            </a:r>
          </a:p>
        </p:txBody>
      </p:sp>
      <p:sp>
        <p:nvSpPr>
          <p:cNvPr id="24" name="TextBox 23">
            <a:extLst>
              <a:ext uri="{FF2B5EF4-FFF2-40B4-BE49-F238E27FC236}">
                <a16:creationId xmlns:a16="http://schemas.microsoft.com/office/drawing/2014/main" id="{41BD077F-4D03-4D9D-965C-E2C64AC78F5D}"/>
              </a:ext>
            </a:extLst>
          </p:cNvPr>
          <p:cNvSpPr txBox="1"/>
          <p:nvPr/>
        </p:nvSpPr>
        <p:spPr>
          <a:xfrm>
            <a:off x="451311" y="163622"/>
            <a:ext cx="8007320" cy="523220"/>
          </a:xfrm>
          <a:prstGeom prst="rect">
            <a:avLst/>
          </a:prstGeom>
          <a:noFill/>
        </p:spPr>
        <p:txBody>
          <a:bodyPr wrap="none" rtlCol="0">
            <a:spAutoFit/>
          </a:bodyPr>
          <a:lstStyle/>
          <a:p>
            <a:r>
              <a:rPr lang="en-GB" sz="2800" b="1" dirty="0">
                <a:latin typeface="Modern Love Caps" panose="04070805081001020A01" pitchFamily="82" charset="0"/>
              </a:rPr>
              <a:t>ECOLOGY OF COMPETENT, CREATIVE PRACTICE HEURISTIC</a:t>
            </a:r>
          </a:p>
        </p:txBody>
      </p:sp>
    </p:spTree>
    <p:extLst>
      <p:ext uri="{BB962C8B-B14F-4D97-AF65-F5344CB8AC3E}">
        <p14:creationId xmlns:p14="http://schemas.microsoft.com/office/powerpoint/2010/main" val="4001690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BC0F33-AE97-C254-6EC9-FC1A92CE0C0A}"/>
              </a:ext>
            </a:extLst>
          </p:cNvPr>
          <p:cNvSpPr txBox="1"/>
          <p:nvPr/>
        </p:nvSpPr>
        <p:spPr>
          <a:xfrm>
            <a:off x="395536" y="2867549"/>
            <a:ext cx="8568952" cy="3785652"/>
          </a:xfrm>
          <a:prstGeom prst="rect">
            <a:avLst/>
          </a:prstGeom>
          <a:noFill/>
        </p:spPr>
        <p:txBody>
          <a:bodyPr wrap="square">
            <a:spAutoFit/>
          </a:bodyPr>
          <a:lstStyle/>
          <a:p>
            <a:r>
              <a:rPr lang="en-GB" sz="2400" b="1" dirty="0">
                <a:latin typeface="+mj-lt"/>
                <a:ea typeface="Calibri" panose="020F0502020204030204" pitchFamily="34" charset="0"/>
                <a:cs typeface="Calibri" panose="020F0502020204030204" pitchFamily="34" charset="0"/>
              </a:rPr>
              <a:t>C</a:t>
            </a:r>
            <a:r>
              <a:rPr lang="en-GB" sz="2400" b="1" dirty="0">
                <a:effectLst/>
                <a:latin typeface="+mj-lt"/>
                <a:ea typeface="Calibri" panose="020F0502020204030204" pitchFamily="34" charset="0"/>
                <a:cs typeface="Calibri" panose="020F0502020204030204" pitchFamily="34" charset="0"/>
              </a:rPr>
              <a:t>ompetence </a:t>
            </a:r>
            <a:r>
              <a:rPr lang="en-GB" sz="2400" dirty="0">
                <a:effectLst/>
                <a:latin typeface="+mj-lt"/>
                <a:ea typeface="Calibri" panose="020F0502020204030204" pitchFamily="34" charset="0"/>
                <a:cs typeface="Calibri" panose="020F0502020204030204" pitchFamily="34" charset="0"/>
              </a:rPr>
              <a:t>broad qualities exhibited by a person in relation to an acceptable standard of behaviour or performance         </a:t>
            </a:r>
            <a:r>
              <a:rPr lang="en-GB" sz="2400" i="1" dirty="0">
                <a:effectLst/>
                <a:latin typeface="+mj-lt"/>
                <a:ea typeface="Calibri" panose="020F0502020204030204" pitchFamily="34" charset="0"/>
                <a:cs typeface="Calibri" panose="020F0502020204030204" pitchFamily="34" charset="0"/>
              </a:rPr>
              <a:t>[as they interact effectively with their environment]</a:t>
            </a:r>
          </a:p>
          <a:p>
            <a:endParaRPr lang="en-GB" sz="2400" dirty="0">
              <a:latin typeface="+mj-lt"/>
              <a:ea typeface="Calibri" panose="020F0502020204030204" pitchFamily="34" charset="0"/>
              <a:cs typeface="Calibri" panose="020F0502020204030204" pitchFamily="34" charset="0"/>
            </a:endParaRPr>
          </a:p>
          <a:p>
            <a:r>
              <a:rPr lang="en-GB" sz="2400" b="1" dirty="0">
                <a:effectLst/>
                <a:latin typeface="+mj-lt"/>
                <a:ea typeface="Calibri" panose="020F0502020204030204" pitchFamily="34" charset="0"/>
                <a:cs typeface="Calibri" panose="020F0502020204030204" pitchFamily="34" charset="0"/>
              </a:rPr>
              <a:t>Competencies</a:t>
            </a:r>
            <a:r>
              <a:rPr lang="en-GB" sz="2400" b="1" dirty="0">
                <a:latin typeface="+mj-lt"/>
                <a:ea typeface="Calibri" panose="020F0502020204030204" pitchFamily="34" charset="0"/>
                <a:cs typeface="Calibri" panose="020F0502020204030204" pitchFamily="34" charset="0"/>
              </a:rPr>
              <a:t> -</a:t>
            </a:r>
            <a:r>
              <a:rPr lang="en-GB" sz="2400" dirty="0">
                <a:effectLst/>
                <a:latin typeface="+mj-lt"/>
                <a:ea typeface="Calibri" panose="020F0502020204030204" pitchFamily="34" charset="0"/>
                <a:cs typeface="Calibri" panose="020F0502020204030204" pitchFamily="34" charset="0"/>
              </a:rPr>
              <a:t> </a:t>
            </a:r>
            <a:r>
              <a:rPr lang="en-GB" sz="2400" dirty="0">
                <a:latin typeface="+mj-lt"/>
                <a:ea typeface="Calibri" panose="020F0502020204030204" pitchFamily="34" charset="0"/>
                <a:cs typeface="Calibri" panose="020F0502020204030204" pitchFamily="34" charset="0"/>
              </a:rPr>
              <a:t>specific aspects of behaviour </a:t>
            </a:r>
            <a:r>
              <a:rPr lang="en-GB" sz="2400" dirty="0">
                <a:effectLst/>
                <a:latin typeface="+mj-lt"/>
                <a:ea typeface="Calibri" panose="020F0502020204030204" pitchFamily="34" charset="0"/>
                <a:cs typeface="Calibri" panose="020F0502020204030204" pitchFamily="34" charset="0"/>
              </a:rPr>
              <a:t>that attach to a task/activity in relation to a particular standard of performance</a:t>
            </a:r>
          </a:p>
          <a:p>
            <a:r>
              <a:rPr lang="en-GB" sz="2400" i="1" dirty="0">
                <a:latin typeface="+mj-lt"/>
                <a:cs typeface="Calibri" panose="020F0502020204030204" pitchFamily="34" charset="0"/>
              </a:rPr>
              <a:t>[as they interact effectively with their environment]</a:t>
            </a:r>
          </a:p>
          <a:p>
            <a:endParaRPr lang="en-GB" sz="2400" dirty="0">
              <a:latin typeface="+mj-lt"/>
              <a:cs typeface="Calibri" panose="020F0502020204030204" pitchFamily="34" charset="0"/>
            </a:endParaRPr>
          </a:p>
          <a:p>
            <a:r>
              <a:rPr lang="en-GB" sz="2400" dirty="0">
                <a:latin typeface="+mj-lt"/>
                <a:cs typeface="Calibri" panose="020F0502020204030204" pitchFamily="34" charset="0"/>
              </a:rPr>
              <a:t>Hyland (1994)</a:t>
            </a:r>
          </a:p>
          <a:p>
            <a:endParaRPr lang="en-GB" sz="2400" dirty="0">
              <a:latin typeface="+mj-lt"/>
              <a:cs typeface="Calibri" panose="020F0502020204030204" pitchFamily="34" charset="0"/>
            </a:endParaRPr>
          </a:p>
        </p:txBody>
      </p:sp>
      <p:sp>
        <p:nvSpPr>
          <p:cNvPr id="17" name="TextBox 16">
            <a:extLst>
              <a:ext uri="{FF2B5EF4-FFF2-40B4-BE49-F238E27FC236}">
                <a16:creationId xmlns:a16="http://schemas.microsoft.com/office/drawing/2014/main" id="{6E166A6B-F3B2-9E50-1C7B-5227ABC2B646}"/>
              </a:ext>
            </a:extLst>
          </p:cNvPr>
          <p:cNvSpPr txBox="1"/>
          <p:nvPr/>
        </p:nvSpPr>
        <p:spPr>
          <a:xfrm>
            <a:off x="2195736" y="508475"/>
            <a:ext cx="4413388" cy="584775"/>
          </a:xfrm>
          <a:prstGeom prst="rect">
            <a:avLst/>
          </a:prstGeom>
          <a:noFill/>
        </p:spPr>
        <p:txBody>
          <a:bodyPr wrap="none" rtlCol="0">
            <a:spAutoFit/>
          </a:bodyPr>
          <a:lstStyle/>
          <a:p>
            <a:r>
              <a:rPr lang="en-GB" sz="3200" dirty="0">
                <a:latin typeface="Modern Love Caps" panose="04070805081001020A01" pitchFamily="82" charset="0"/>
              </a:rPr>
              <a:t>CONCEPTS OF COMPETENCE</a:t>
            </a:r>
          </a:p>
        </p:txBody>
      </p:sp>
      <p:sp>
        <p:nvSpPr>
          <p:cNvPr id="18" name="TextBox 17">
            <a:extLst>
              <a:ext uri="{FF2B5EF4-FFF2-40B4-BE49-F238E27FC236}">
                <a16:creationId xmlns:a16="http://schemas.microsoft.com/office/drawing/2014/main" id="{6C99C893-60FE-C4FB-8DD0-A51357FB4FD9}"/>
              </a:ext>
            </a:extLst>
          </p:cNvPr>
          <p:cNvSpPr txBox="1"/>
          <p:nvPr/>
        </p:nvSpPr>
        <p:spPr>
          <a:xfrm>
            <a:off x="395536" y="1408945"/>
            <a:ext cx="8352928" cy="1458604"/>
          </a:xfrm>
          <a:prstGeom prst="rect">
            <a:avLst/>
          </a:prstGeom>
          <a:noFill/>
        </p:spPr>
        <p:txBody>
          <a:bodyPr wrap="square">
            <a:spAutoFit/>
          </a:bodyPr>
          <a:lstStyle/>
          <a:p>
            <a:pPr>
              <a:lnSpc>
                <a:spcPct val="115000"/>
              </a:lnSpc>
              <a:spcAft>
                <a:spcPts val="1000"/>
              </a:spcAft>
            </a:pPr>
            <a:r>
              <a:rPr lang="en-GB" sz="2400" b="1" dirty="0">
                <a:effectLst/>
                <a:latin typeface="+mj-lt"/>
                <a:ea typeface="Times New Roman" panose="02020603050405020304" pitchFamily="18" charset="0"/>
                <a:cs typeface="Times New Roman" panose="02020603050405020304" pitchFamily="18" charset="0"/>
              </a:rPr>
              <a:t>Competence</a:t>
            </a:r>
            <a:r>
              <a:rPr lang="en-GB" sz="2400" dirty="0">
                <a:effectLst/>
                <a:latin typeface="+mj-lt"/>
                <a:ea typeface="Times New Roman" panose="02020603050405020304" pitchFamily="18" charset="0"/>
                <a:cs typeface="Times New Roman" panose="02020603050405020304" pitchFamily="18" charset="0"/>
              </a:rPr>
              <a:t> ’….an organism's capacity to interact effectively with its environment’  White (1959)</a:t>
            </a:r>
          </a:p>
          <a:p>
            <a:pPr>
              <a:lnSpc>
                <a:spcPct val="115000"/>
              </a:lnSpc>
              <a:spcAft>
                <a:spcPts val="1000"/>
              </a:spcAft>
            </a:pPr>
            <a:r>
              <a:rPr lang="en-GB" sz="2400" b="1" dirty="0">
                <a:effectLst/>
                <a:latin typeface="+mj-lt"/>
                <a:ea typeface="Times New Roman" panose="02020603050405020304" pitchFamily="18" charset="0"/>
                <a:cs typeface="Calibri" panose="020F0502020204030204" pitchFamily="34" charset="0"/>
              </a:rPr>
              <a:t> </a:t>
            </a:r>
            <a:endParaRPr lang="en-GB" sz="24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303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2" descr="G:\LIMERICK\final\learning ecology.jpg"/>
          <p:cNvPicPr>
            <a:picLocks noChangeAspect="1" noChangeArrowheads="1"/>
          </p:cNvPicPr>
          <p:nvPr/>
        </p:nvPicPr>
        <p:blipFill>
          <a:blip r:embed="rId3" cstate="print"/>
          <a:srcRect/>
          <a:stretch>
            <a:fillRect/>
          </a:stretch>
        </p:blipFill>
        <p:spPr bwMode="auto">
          <a:xfrm>
            <a:off x="304802" y="1378246"/>
            <a:ext cx="1872002" cy="1034406"/>
          </a:xfrm>
          <a:prstGeom prst="rect">
            <a:avLst/>
          </a:prstGeom>
          <a:noFill/>
          <a:ln w="0">
            <a:solidFill>
              <a:schemeClr val="tx1"/>
            </a:solidFill>
            <a:miter lim="800000"/>
            <a:headEnd/>
            <a:tailEnd/>
          </a:ln>
        </p:spPr>
      </p:pic>
      <p:sp>
        <p:nvSpPr>
          <p:cNvPr id="43013" name="TextBox 36"/>
          <p:cNvSpPr txBox="1">
            <a:spLocks noChangeArrowheads="1"/>
          </p:cNvSpPr>
          <p:nvPr/>
        </p:nvSpPr>
        <p:spPr bwMode="auto">
          <a:xfrm>
            <a:off x="170889" y="780673"/>
            <a:ext cx="2683748" cy="738664"/>
          </a:xfrm>
          <a:prstGeom prst="rect">
            <a:avLst/>
          </a:prstGeom>
          <a:solidFill>
            <a:schemeClr val="bg1"/>
          </a:solidFill>
          <a:ln w="9525">
            <a:noFill/>
            <a:miter lim="800000"/>
            <a:headEnd/>
            <a:tailEnd/>
          </a:ln>
        </p:spPr>
        <p:txBody>
          <a:bodyPr wrap="none">
            <a:spAutoFit/>
          </a:bodyPr>
          <a:lstStyle/>
          <a:p>
            <a:pPr algn="ctr"/>
            <a:r>
              <a:rPr lang="en-GB" dirty="0">
                <a:solidFill>
                  <a:srgbClr val="FF0000"/>
                </a:solidFill>
                <a:latin typeface="Aharoni" pitchFamily="2" charset="-79"/>
                <a:cs typeface="Aharoni" pitchFamily="2" charset="-79"/>
              </a:rPr>
              <a:t>PAST</a:t>
            </a:r>
            <a:r>
              <a:rPr lang="en-GB" sz="1400" dirty="0">
                <a:latin typeface="Aharoni" pitchFamily="2" charset="-79"/>
                <a:cs typeface="Aharoni" pitchFamily="2" charset="-79"/>
              </a:rPr>
              <a:t> LEARNING ECOLOGIES</a:t>
            </a:r>
          </a:p>
          <a:p>
            <a:pPr algn="ctr"/>
            <a:r>
              <a:rPr lang="en-GB" sz="1200" dirty="0">
                <a:latin typeface="Aharoni" pitchFamily="2" charset="-79"/>
                <a:cs typeface="Aharoni" pitchFamily="2" charset="-79"/>
              </a:rPr>
              <a:t>through which ideas &amp; resources </a:t>
            </a:r>
          </a:p>
          <a:p>
            <a:pPr algn="ctr"/>
            <a:r>
              <a:rPr lang="en-GB" sz="1200" dirty="0">
                <a:latin typeface="Aharoni" pitchFamily="2" charset="-79"/>
                <a:cs typeface="Aharoni" pitchFamily="2" charset="-79"/>
              </a:rPr>
              <a:t>have been developed</a:t>
            </a:r>
          </a:p>
        </p:txBody>
      </p:sp>
      <p:sp>
        <p:nvSpPr>
          <p:cNvPr id="43029" name="TextBox 19"/>
          <p:cNvSpPr txBox="1">
            <a:spLocks noChangeArrowheads="1"/>
          </p:cNvSpPr>
          <p:nvPr/>
        </p:nvSpPr>
        <p:spPr bwMode="auto">
          <a:xfrm>
            <a:off x="9381" y="3611132"/>
            <a:ext cx="3071615" cy="307777"/>
          </a:xfrm>
          <a:prstGeom prst="rect">
            <a:avLst/>
          </a:prstGeom>
          <a:noFill/>
          <a:ln w="9525">
            <a:noFill/>
            <a:miter lim="800000"/>
            <a:headEnd/>
            <a:tailEnd/>
          </a:ln>
        </p:spPr>
        <p:txBody>
          <a:bodyPr wrap="square">
            <a:spAutoFit/>
          </a:bodyPr>
          <a:lstStyle/>
          <a:p>
            <a:r>
              <a:rPr lang="en-GB" sz="1400" dirty="0">
                <a:solidFill>
                  <a:srgbClr val="FF0000"/>
                </a:solidFill>
                <a:latin typeface="Aharoni" pitchFamily="2" charset="-79"/>
                <a:cs typeface="Aharoni" pitchFamily="2" charset="-79"/>
              </a:rPr>
              <a:t>NEW RESOURCES/AFFORDANCE</a:t>
            </a:r>
          </a:p>
        </p:txBody>
      </p:sp>
      <p:sp>
        <p:nvSpPr>
          <p:cNvPr id="229378" name="AutoShape 2" descr="Image result for SMALL CONFERENCE"/>
          <p:cNvSpPr>
            <a:spLocks noChangeAspect="1" noChangeArrowheads="1"/>
          </p:cNvSpPr>
          <p:nvPr/>
        </p:nvSpPr>
        <p:spPr bwMode="auto">
          <a:xfrm>
            <a:off x="165963" y="431725"/>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0" name="Picture 2" descr="C:\Users\norman\Pictures\NORMAN\norman working in study.JPG"/>
          <p:cNvPicPr>
            <a:picLocks noChangeAspect="1" noChangeArrowheads="1"/>
          </p:cNvPicPr>
          <p:nvPr/>
        </p:nvPicPr>
        <p:blipFill>
          <a:blip r:embed="rId4" cstate="print"/>
          <a:srcRect/>
          <a:stretch>
            <a:fillRect/>
          </a:stretch>
        </p:blipFill>
        <p:spPr bwMode="auto">
          <a:xfrm>
            <a:off x="3052165" y="3631713"/>
            <a:ext cx="3306182" cy="2156772"/>
          </a:xfrm>
          <a:prstGeom prst="rect">
            <a:avLst/>
          </a:prstGeom>
          <a:noFill/>
        </p:spPr>
      </p:pic>
      <p:sp>
        <p:nvSpPr>
          <p:cNvPr id="32" name="TextBox 31"/>
          <p:cNvSpPr txBox="1"/>
          <p:nvPr/>
        </p:nvSpPr>
        <p:spPr>
          <a:xfrm>
            <a:off x="2985408" y="780673"/>
            <a:ext cx="2513405" cy="369332"/>
          </a:xfrm>
          <a:prstGeom prst="rect">
            <a:avLst/>
          </a:prstGeom>
          <a:noFill/>
        </p:spPr>
        <p:txBody>
          <a:bodyPr wrap="square" rtlCol="0">
            <a:spAutoFit/>
          </a:bodyPr>
          <a:lstStyle/>
          <a:p>
            <a:pPr algn="ctr"/>
            <a:r>
              <a:rPr lang="en-GB" dirty="0">
                <a:solidFill>
                  <a:srgbClr val="FF0000"/>
                </a:solidFill>
                <a:latin typeface="Aharoni" pitchFamily="2" charset="-79"/>
                <a:cs typeface="Aharoni" pitchFamily="2" charset="-79"/>
              </a:rPr>
              <a:t>CONTEXT(S)</a:t>
            </a:r>
          </a:p>
        </p:txBody>
      </p:sp>
      <p:pic>
        <p:nvPicPr>
          <p:cNvPr id="1026" name="Picture 2" descr="C:\Users\norman\Pictures\MMU\google.png"/>
          <p:cNvPicPr>
            <a:picLocks noChangeAspect="1" noChangeArrowheads="1"/>
          </p:cNvPicPr>
          <p:nvPr/>
        </p:nvPicPr>
        <p:blipFill>
          <a:blip r:embed="rId5" cstate="print"/>
          <a:srcRect/>
          <a:stretch>
            <a:fillRect/>
          </a:stretch>
        </p:blipFill>
        <p:spPr bwMode="auto">
          <a:xfrm>
            <a:off x="258958" y="4070891"/>
            <a:ext cx="912295" cy="281954"/>
          </a:xfrm>
          <a:prstGeom prst="rect">
            <a:avLst/>
          </a:prstGeom>
          <a:noFill/>
          <a:ln w="15875">
            <a:solidFill>
              <a:schemeClr val="tx1"/>
            </a:solidFill>
          </a:ln>
        </p:spPr>
      </p:pic>
      <p:sp>
        <p:nvSpPr>
          <p:cNvPr id="50" name="TextBox 41"/>
          <p:cNvSpPr txBox="1">
            <a:spLocks noChangeArrowheads="1"/>
          </p:cNvSpPr>
          <p:nvPr/>
        </p:nvSpPr>
        <p:spPr bwMode="auto">
          <a:xfrm>
            <a:off x="2822247" y="2423945"/>
            <a:ext cx="2926372" cy="1169551"/>
          </a:xfrm>
          <a:prstGeom prst="rect">
            <a:avLst/>
          </a:prstGeom>
          <a:noFill/>
          <a:ln w="9525">
            <a:noFill/>
            <a:miter lim="800000"/>
            <a:headEnd/>
            <a:tailEnd/>
          </a:ln>
        </p:spPr>
        <p:txBody>
          <a:bodyPr wrap="square">
            <a:spAutoFit/>
          </a:bodyPr>
          <a:lstStyle/>
          <a:p>
            <a:pPr algn="ctr"/>
            <a:r>
              <a:rPr lang="en-GB" sz="1400" b="1" dirty="0">
                <a:solidFill>
                  <a:srgbClr val="FF0000"/>
                </a:solidFill>
                <a:latin typeface="Aharoni" pitchFamily="2" charset="-79"/>
                <a:cs typeface="Aharoni" pitchFamily="2" charset="-79"/>
              </a:rPr>
              <a:t>PLACE</a:t>
            </a:r>
            <a:r>
              <a:rPr lang="en-GB" sz="1400" b="1" dirty="0">
                <a:latin typeface="Aharoni" pitchFamily="2" charset="-79"/>
                <a:cs typeface="Aharoni" pitchFamily="2" charset="-79"/>
              </a:rPr>
              <a:t> my main thinking, writing, making, creating </a:t>
            </a:r>
          </a:p>
          <a:p>
            <a:pPr algn="ctr"/>
            <a:r>
              <a:rPr lang="en-GB" sz="1400" b="1" dirty="0">
                <a:solidFill>
                  <a:srgbClr val="FF0000"/>
                </a:solidFill>
                <a:latin typeface="Aharoni" pitchFamily="2" charset="-79"/>
                <a:cs typeface="Aharoni" pitchFamily="2" charset="-79"/>
              </a:rPr>
              <a:t>SPACE </a:t>
            </a:r>
            <a:r>
              <a:rPr lang="en-GB" sz="1400" b="1" dirty="0">
                <a:latin typeface="Aharoni" pitchFamily="2" charset="-79"/>
                <a:cs typeface="Aharoni" pitchFamily="2" charset="-79"/>
              </a:rPr>
              <a:t>with </a:t>
            </a:r>
            <a:r>
              <a:rPr lang="en-GB" sz="1400" b="1" dirty="0">
                <a:solidFill>
                  <a:srgbClr val="FF0000"/>
                </a:solidFill>
                <a:latin typeface="Aharoni" pitchFamily="2" charset="-79"/>
                <a:cs typeface="Aharoni" pitchFamily="2" charset="-79"/>
              </a:rPr>
              <a:t>TOOLS &amp; TECHNOLOGIES +</a:t>
            </a:r>
          </a:p>
          <a:p>
            <a:pPr algn="ctr"/>
            <a:r>
              <a:rPr lang="en-GB" sz="1400" b="1" dirty="0">
                <a:solidFill>
                  <a:srgbClr val="FF0000"/>
                </a:solidFill>
                <a:latin typeface="Aharoni" pitchFamily="2" charset="-79"/>
                <a:cs typeface="Aharoni" pitchFamily="2" charset="-79"/>
              </a:rPr>
              <a:t>home comforts</a:t>
            </a:r>
          </a:p>
        </p:txBody>
      </p:sp>
      <p:sp>
        <p:nvSpPr>
          <p:cNvPr id="54" name="TextBox 41"/>
          <p:cNvSpPr txBox="1">
            <a:spLocks noChangeArrowheads="1"/>
          </p:cNvSpPr>
          <p:nvPr/>
        </p:nvSpPr>
        <p:spPr bwMode="auto">
          <a:xfrm>
            <a:off x="6352113" y="4469333"/>
            <a:ext cx="2375640" cy="892552"/>
          </a:xfrm>
          <a:prstGeom prst="rect">
            <a:avLst/>
          </a:prstGeom>
          <a:solidFill>
            <a:schemeClr val="bg1">
              <a:alpha val="64000"/>
            </a:schemeClr>
          </a:solidFill>
          <a:ln w="9525">
            <a:noFill/>
            <a:miter lim="800000"/>
            <a:headEnd/>
            <a:tailEnd/>
          </a:ln>
        </p:spPr>
        <p:txBody>
          <a:bodyPr wrap="square">
            <a:spAutoFit/>
          </a:bodyPr>
          <a:lstStyle/>
          <a:p>
            <a:r>
              <a:rPr lang="en-GB" sz="1400" b="1" dirty="0">
                <a:solidFill>
                  <a:srgbClr val="FF0000"/>
                </a:solidFill>
                <a:latin typeface="Aharoni" pitchFamily="2" charset="-79"/>
                <a:cs typeface="Aharoni" pitchFamily="2" charset="-79"/>
              </a:rPr>
              <a:t>EMERGING OUTCOMES</a:t>
            </a:r>
          </a:p>
          <a:p>
            <a:pPr marL="182563" indent="-182563">
              <a:buFont typeface="Arial" panose="020B0604020202020204" pitchFamily="34" charset="0"/>
              <a:buChar char="•"/>
            </a:pPr>
            <a:r>
              <a:rPr lang="en-GB" sz="1400" b="1" dirty="0">
                <a:solidFill>
                  <a:srgbClr val="FF0000"/>
                </a:solidFill>
                <a:latin typeface="Aharoni" pitchFamily="2" charset="-79"/>
                <a:cs typeface="Aharoni" pitchFamily="2" charset="-79"/>
              </a:rPr>
              <a:t>MY LEARNING</a:t>
            </a:r>
          </a:p>
          <a:p>
            <a:pPr marL="182563" indent="-182563">
              <a:buFont typeface="Arial" panose="020B0604020202020204" pitchFamily="34" charset="0"/>
              <a:buChar char="•"/>
            </a:pPr>
            <a:r>
              <a:rPr lang="en-GB" sz="1200" b="1" dirty="0">
                <a:solidFill>
                  <a:srgbClr val="FF0000"/>
                </a:solidFill>
                <a:latin typeface="Aharoni" pitchFamily="2" charset="-79"/>
                <a:cs typeface="Aharoni" pitchFamily="2" charset="-79"/>
              </a:rPr>
              <a:t>NARRATIVE PAPER</a:t>
            </a:r>
          </a:p>
          <a:p>
            <a:pPr marL="182563" indent="-182563">
              <a:buFont typeface="Arial" panose="020B0604020202020204" pitchFamily="34" charset="0"/>
              <a:buChar char="•"/>
            </a:pPr>
            <a:r>
              <a:rPr lang="en-GB" sz="1200" b="1" dirty="0">
                <a:solidFill>
                  <a:srgbClr val="FF0000"/>
                </a:solidFill>
                <a:latin typeface="Aharoni" pitchFamily="2" charset="-79"/>
                <a:cs typeface="Aharoni" pitchFamily="2" charset="-79"/>
              </a:rPr>
              <a:t>PPT SLIDES/TALK</a:t>
            </a:r>
          </a:p>
        </p:txBody>
      </p:sp>
      <p:sp>
        <p:nvSpPr>
          <p:cNvPr id="43" name="TextBox 42"/>
          <p:cNvSpPr txBox="1"/>
          <p:nvPr/>
        </p:nvSpPr>
        <p:spPr>
          <a:xfrm>
            <a:off x="2514227" y="1390718"/>
            <a:ext cx="3443593" cy="1046440"/>
          </a:xfrm>
          <a:prstGeom prst="rect">
            <a:avLst/>
          </a:prstGeom>
          <a:solidFill>
            <a:schemeClr val="bg1"/>
          </a:solidFill>
        </p:spPr>
        <p:txBody>
          <a:bodyPr wrap="square" rtlCol="0">
            <a:spAutoFit/>
          </a:bodyPr>
          <a:lstStyle/>
          <a:p>
            <a:pPr algn="ctr"/>
            <a:r>
              <a:rPr lang="en-GB" sz="1600" dirty="0">
                <a:solidFill>
                  <a:srgbClr val="FF0000"/>
                </a:solidFill>
                <a:latin typeface="Aharoni" pitchFamily="2" charset="-79"/>
                <a:cs typeface="Aharoni" pitchFamily="2" charset="-79"/>
              </a:rPr>
              <a:t>PURPOSE </a:t>
            </a:r>
            <a:r>
              <a:rPr lang="en-GB" sz="2000" dirty="0">
                <a:solidFill>
                  <a:srgbClr val="FF0000"/>
                </a:solidFill>
                <a:latin typeface="Aharoni" pitchFamily="2" charset="-79"/>
                <a:cs typeface="Aharoni" pitchFamily="2" charset="-79"/>
              </a:rPr>
              <a:t>(</a:t>
            </a:r>
            <a:r>
              <a:rPr lang="en-GB" sz="1600" dirty="0">
                <a:solidFill>
                  <a:srgbClr val="FF0000"/>
                </a:solidFill>
                <a:latin typeface="Aharoni" pitchFamily="2" charset="-79"/>
                <a:cs typeface="Aharoni" pitchFamily="2" charset="-79"/>
              </a:rPr>
              <a:t>S</a:t>
            </a:r>
            <a:r>
              <a:rPr lang="en-GB" sz="2000" dirty="0">
                <a:solidFill>
                  <a:srgbClr val="FF0000"/>
                </a:solidFill>
                <a:latin typeface="Aharoni" pitchFamily="2" charset="-79"/>
                <a:cs typeface="Aharoni" pitchFamily="2" charset="-79"/>
              </a:rPr>
              <a:t>)</a:t>
            </a:r>
          </a:p>
          <a:p>
            <a:pPr algn="ctr"/>
            <a:r>
              <a:rPr lang="en-GB" sz="1400" dirty="0">
                <a:latin typeface="Aharoni" pitchFamily="2" charset="-79"/>
                <a:cs typeface="Aharoni" pitchFamily="2" charset="-79"/>
              </a:rPr>
              <a:t>To share ideas in ways that are meaningful &amp; useful and develop my own understanding of competence</a:t>
            </a:r>
          </a:p>
        </p:txBody>
      </p:sp>
      <p:sp>
        <p:nvSpPr>
          <p:cNvPr id="4" name="Rectangle 3">
            <a:extLst>
              <a:ext uri="{FF2B5EF4-FFF2-40B4-BE49-F238E27FC236}">
                <a16:creationId xmlns:a16="http://schemas.microsoft.com/office/drawing/2014/main" id="{5E378DED-D453-4979-AD00-984B14A1E6AF}"/>
              </a:ext>
            </a:extLst>
          </p:cNvPr>
          <p:cNvSpPr/>
          <p:nvPr/>
        </p:nvSpPr>
        <p:spPr>
          <a:xfrm>
            <a:off x="6836883" y="5655770"/>
            <a:ext cx="1140056" cy="461665"/>
          </a:xfrm>
          <a:prstGeom prst="rect">
            <a:avLst/>
          </a:prstGeom>
        </p:spPr>
        <p:txBody>
          <a:bodyPr wrap="none">
            <a:spAutoFit/>
          </a:bodyPr>
          <a:lstStyle/>
          <a:p>
            <a:r>
              <a:rPr lang="en-GB" dirty="0">
                <a:solidFill>
                  <a:srgbClr val="FF0000"/>
                </a:solidFill>
                <a:latin typeface="Aharoni" pitchFamily="2" charset="-79"/>
                <a:cs typeface="Aharoni" pitchFamily="2" charset="-79"/>
              </a:rPr>
              <a:t>FUTURE</a:t>
            </a:r>
            <a:r>
              <a:rPr lang="en-GB" sz="2400" dirty="0">
                <a:solidFill>
                  <a:srgbClr val="FF0000"/>
                </a:solidFill>
                <a:latin typeface="Aharoni" pitchFamily="2" charset="-79"/>
                <a:cs typeface="Aharoni" pitchFamily="2" charset="-79"/>
              </a:rPr>
              <a:t>?</a:t>
            </a:r>
            <a:endParaRPr lang="en-US" sz="2400" dirty="0"/>
          </a:p>
        </p:txBody>
      </p:sp>
      <p:sp>
        <p:nvSpPr>
          <p:cNvPr id="5" name="Rectangle 4">
            <a:extLst>
              <a:ext uri="{FF2B5EF4-FFF2-40B4-BE49-F238E27FC236}">
                <a16:creationId xmlns:a16="http://schemas.microsoft.com/office/drawing/2014/main" id="{AA7203ED-0C9F-4E6C-8344-43D36CAB411B}"/>
              </a:ext>
            </a:extLst>
          </p:cNvPr>
          <p:cNvSpPr/>
          <p:nvPr/>
        </p:nvSpPr>
        <p:spPr>
          <a:xfrm>
            <a:off x="3267857" y="4323518"/>
            <a:ext cx="508473" cy="369332"/>
          </a:xfrm>
          <a:prstGeom prst="rect">
            <a:avLst/>
          </a:prstGeom>
        </p:spPr>
        <p:txBody>
          <a:bodyPr wrap="none">
            <a:spAutoFit/>
          </a:bodyPr>
          <a:lstStyle/>
          <a:p>
            <a:r>
              <a:rPr lang="en-GB" dirty="0">
                <a:solidFill>
                  <a:srgbClr val="FF0000"/>
                </a:solidFill>
                <a:latin typeface="Aharoni" pitchFamily="2" charset="-79"/>
                <a:cs typeface="Aharoni" pitchFamily="2" charset="-79"/>
              </a:rPr>
              <a:t>ME</a:t>
            </a:r>
          </a:p>
        </p:txBody>
      </p:sp>
      <p:sp>
        <p:nvSpPr>
          <p:cNvPr id="34" name="TextBox 19">
            <a:extLst>
              <a:ext uri="{FF2B5EF4-FFF2-40B4-BE49-F238E27FC236}">
                <a16:creationId xmlns:a16="http://schemas.microsoft.com/office/drawing/2014/main" id="{073C848A-5A4C-4864-B493-491F8082E145}"/>
              </a:ext>
            </a:extLst>
          </p:cNvPr>
          <p:cNvSpPr txBox="1">
            <a:spLocks noChangeArrowheads="1"/>
          </p:cNvSpPr>
          <p:nvPr/>
        </p:nvSpPr>
        <p:spPr bwMode="auto">
          <a:xfrm>
            <a:off x="2960" y="3811417"/>
            <a:ext cx="2704645" cy="276999"/>
          </a:xfrm>
          <a:prstGeom prst="rect">
            <a:avLst/>
          </a:prstGeom>
          <a:noFill/>
          <a:ln w="9525">
            <a:noFill/>
            <a:miter lim="800000"/>
            <a:headEnd/>
            <a:tailEnd/>
          </a:ln>
        </p:spPr>
        <p:txBody>
          <a:bodyPr wrap="square">
            <a:spAutoFit/>
          </a:bodyPr>
          <a:lstStyle/>
          <a:p>
            <a:pPr algn="ctr"/>
            <a:r>
              <a:rPr lang="en-GB" sz="1200" dirty="0">
                <a:latin typeface="Aharoni" pitchFamily="2" charset="-79"/>
                <a:cs typeface="Aharoni" pitchFamily="2" charset="-79"/>
              </a:rPr>
              <a:t>knowledge/ideas/experiences</a:t>
            </a:r>
          </a:p>
        </p:txBody>
      </p:sp>
      <p:sp>
        <p:nvSpPr>
          <p:cNvPr id="41" name="TextBox 36">
            <a:extLst>
              <a:ext uri="{FF2B5EF4-FFF2-40B4-BE49-F238E27FC236}">
                <a16:creationId xmlns:a16="http://schemas.microsoft.com/office/drawing/2014/main" id="{722FAAA5-A7AF-4C19-A105-193234B011AD}"/>
              </a:ext>
            </a:extLst>
          </p:cNvPr>
          <p:cNvSpPr txBox="1">
            <a:spLocks noChangeArrowheads="1"/>
          </p:cNvSpPr>
          <p:nvPr/>
        </p:nvSpPr>
        <p:spPr bwMode="auto">
          <a:xfrm>
            <a:off x="2996272" y="5947449"/>
            <a:ext cx="1877437" cy="830997"/>
          </a:xfrm>
          <a:prstGeom prst="rect">
            <a:avLst/>
          </a:prstGeom>
          <a:solidFill>
            <a:schemeClr val="bg1"/>
          </a:solidFill>
          <a:ln w="9525">
            <a:noFill/>
            <a:miter lim="800000"/>
            <a:headEnd/>
            <a:tailEnd/>
          </a:ln>
        </p:spPr>
        <p:txBody>
          <a:bodyPr wrap="none">
            <a:spAutoFit/>
          </a:bodyPr>
          <a:lstStyle/>
          <a:p>
            <a:pPr algn="l"/>
            <a:r>
              <a:rPr lang="en-GB" sz="1600" dirty="0">
                <a:latin typeface="Aharoni" pitchFamily="2" charset="-79"/>
                <a:cs typeface="Aharoni" pitchFamily="2" charset="-79"/>
              </a:rPr>
              <a:t>conversations </a:t>
            </a:r>
          </a:p>
          <a:p>
            <a:pPr algn="l"/>
            <a:r>
              <a:rPr lang="en-GB" sz="1600" dirty="0">
                <a:latin typeface="Aharoni" pitchFamily="2" charset="-79"/>
                <a:cs typeface="Aharoni" pitchFamily="2" charset="-79"/>
              </a:rPr>
              <a:t>with members of </a:t>
            </a:r>
          </a:p>
          <a:p>
            <a:pPr algn="l"/>
            <a:r>
              <a:rPr lang="en-GB" sz="1600" dirty="0">
                <a:latin typeface="Aharoni" pitchFamily="2" charset="-79"/>
                <a:cs typeface="Aharoni" pitchFamily="2" charset="-79"/>
              </a:rPr>
              <a:t>TAL team</a:t>
            </a:r>
          </a:p>
        </p:txBody>
      </p:sp>
      <p:sp>
        <p:nvSpPr>
          <p:cNvPr id="45" name="Freeform 36">
            <a:extLst>
              <a:ext uri="{FF2B5EF4-FFF2-40B4-BE49-F238E27FC236}">
                <a16:creationId xmlns:a16="http://schemas.microsoft.com/office/drawing/2014/main" id="{13C22A96-89AA-4D49-BFB8-1D56E318FB00}"/>
              </a:ext>
            </a:extLst>
          </p:cNvPr>
          <p:cNvSpPr/>
          <p:nvPr/>
        </p:nvSpPr>
        <p:spPr>
          <a:xfrm rot="12300763">
            <a:off x="1029962" y="2799929"/>
            <a:ext cx="6495858" cy="1850602"/>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111125">
            <a:solidFill>
              <a:srgbClr val="FFFF00">
                <a:alpha val="89000"/>
              </a:srgbClr>
            </a:solidFill>
            <a:headEnd type="triangle"/>
            <a:tailEnd type="non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42" name="Freeform 36">
            <a:extLst>
              <a:ext uri="{FF2B5EF4-FFF2-40B4-BE49-F238E27FC236}">
                <a16:creationId xmlns:a16="http://schemas.microsoft.com/office/drawing/2014/main" id="{4B9C47FC-AD40-470B-87C7-843E9766C428}"/>
              </a:ext>
            </a:extLst>
          </p:cNvPr>
          <p:cNvSpPr/>
          <p:nvPr/>
        </p:nvSpPr>
        <p:spPr>
          <a:xfrm rot="723822" flipH="1" flipV="1">
            <a:off x="3258599" y="2993327"/>
            <a:ext cx="514581" cy="603281"/>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66675">
            <a:solidFill>
              <a:srgbClr val="00B0F0"/>
            </a:solidFill>
            <a:headEnd type="triangle"/>
            <a:tailEnd type="non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47" name="Freeform 36">
            <a:extLst>
              <a:ext uri="{FF2B5EF4-FFF2-40B4-BE49-F238E27FC236}">
                <a16:creationId xmlns:a16="http://schemas.microsoft.com/office/drawing/2014/main" id="{41A6B0F8-45DB-4650-A379-7F980F98F82F}"/>
              </a:ext>
            </a:extLst>
          </p:cNvPr>
          <p:cNvSpPr/>
          <p:nvPr/>
        </p:nvSpPr>
        <p:spPr>
          <a:xfrm rot="20105032">
            <a:off x="5897758" y="1184903"/>
            <a:ext cx="518515" cy="199906"/>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6350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49" name="Freeform 36">
            <a:extLst>
              <a:ext uri="{FF2B5EF4-FFF2-40B4-BE49-F238E27FC236}">
                <a16:creationId xmlns:a16="http://schemas.microsoft.com/office/drawing/2014/main" id="{5ACDF71F-0FB8-4B59-949D-1CBA705C1441}"/>
              </a:ext>
            </a:extLst>
          </p:cNvPr>
          <p:cNvSpPr/>
          <p:nvPr/>
        </p:nvSpPr>
        <p:spPr>
          <a:xfrm rot="20105032">
            <a:off x="5929457" y="1434444"/>
            <a:ext cx="518515" cy="199906"/>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63500">
            <a:solidFill>
              <a:srgbClr val="00B0F0"/>
            </a:solidFill>
            <a:headEnd type="triangle"/>
            <a:tailEnd type="non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11" name="TextBox 10">
            <a:extLst>
              <a:ext uri="{FF2B5EF4-FFF2-40B4-BE49-F238E27FC236}">
                <a16:creationId xmlns:a16="http://schemas.microsoft.com/office/drawing/2014/main" id="{FC940185-49D6-4CCB-82E3-743CA619A5FB}"/>
              </a:ext>
            </a:extLst>
          </p:cNvPr>
          <p:cNvSpPr txBox="1"/>
          <p:nvPr/>
        </p:nvSpPr>
        <p:spPr>
          <a:xfrm>
            <a:off x="6531635" y="1135997"/>
            <a:ext cx="2016596" cy="338554"/>
          </a:xfrm>
          <a:prstGeom prst="rect">
            <a:avLst/>
          </a:prstGeom>
          <a:noFill/>
        </p:spPr>
        <p:txBody>
          <a:bodyPr wrap="square" rtlCol="0">
            <a:spAutoFit/>
          </a:bodyPr>
          <a:lstStyle/>
          <a:p>
            <a:r>
              <a:rPr lang="en-US" sz="1600" dirty="0">
                <a:latin typeface="Aharoni" panose="02010803020104030203" pitchFamily="2" charset="-79"/>
                <a:cs typeface="Aharoni" panose="02010803020104030203" pitchFamily="2" charset="-79"/>
              </a:rPr>
              <a:t>Inquiry/discussion</a:t>
            </a:r>
          </a:p>
        </p:txBody>
      </p:sp>
      <p:sp>
        <p:nvSpPr>
          <p:cNvPr id="51" name="TextBox 50">
            <a:extLst>
              <a:ext uri="{FF2B5EF4-FFF2-40B4-BE49-F238E27FC236}">
                <a16:creationId xmlns:a16="http://schemas.microsoft.com/office/drawing/2014/main" id="{EE22CD1C-F8B3-4D99-8FB9-7D05289865B7}"/>
              </a:ext>
            </a:extLst>
          </p:cNvPr>
          <p:cNvSpPr txBox="1"/>
          <p:nvPr/>
        </p:nvSpPr>
        <p:spPr>
          <a:xfrm>
            <a:off x="6529708" y="1373644"/>
            <a:ext cx="1915909" cy="338554"/>
          </a:xfrm>
          <a:prstGeom prst="rect">
            <a:avLst/>
          </a:prstGeom>
          <a:noFill/>
        </p:spPr>
        <p:txBody>
          <a:bodyPr wrap="none" rtlCol="0">
            <a:spAutoFit/>
          </a:bodyPr>
          <a:lstStyle/>
          <a:p>
            <a:r>
              <a:rPr lang="en-US" sz="1600" dirty="0">
                <a:latin typeface="Aharoni" panose="02010803020104030203" pitchFamily="2" charset="-79"/>
                <a:cs typeface="Aharoni" panose="02010803020104030203" pitchFamily="2" charset="-79"/>
              </a:rPr>
              <a:t>Information flows</a:t>
            </a:r>
          </a:p>
        </p:txBody>
      </p:sp>
      <p:sp>
        <p:nvSpPr>
          <p:cNvPr id="53" name="TextBox 8">
            <a:extLst>
              <a:ext uri="{FF2B5EF4-FFF2-40B4-BE49-F238E27FC236}">
                <a16:creationId xmlns:a16="http://schemas.microsoft.com/office/drawing/2014/main" id="{774D60C3-8F03-4BF7-9AB6-FD8F935A1FBB}"/>
              </a:ext>
            </a:extLst>
          </p:cNvPr>
          <p:cNvSpPr txBox="1">
            <a:spLocks noChangeArrowheads="1"/>
          </p:cNvSpPr>
          <p:nvPr/>
        </p:nvSpPr>
        <p:spPr bwMode="auto">
          <a:xfrm>
            <a:off x="6639760" y="5982928"/>
            <a:ext cx="2087993" cy="600164"/>
          </a:xfrm>
          <a:prstGeom prst="rect">
            <a:avLst/>
          </a:prstGeom>
          <a:noFill/>
          <a:ln w="9525">
            <a:noFill/>
            <a:miter lim="800000"/>
            <a:headEnd/>
            <a:tailEnd/>
          </a:ln>
        </p:spPr>
        <p:txBody>
          <a:bodyPr wrap="square">
            <a:spAutoFit/>
          </a:bodyPr>
          <a:lstStyle/>
          <a:p>
            <a:r>
              <a:rPr lang="en-GB" sz="1100" dirty="0">
                <a:latin typeface="Aharoni" pitchFamily="2" charset="-79"/>
                <a:cs typeface="Aharoni" pitchFamily="2" charset="-79"/>
              </a:rPr>
              <a:t>QUESTIONS/INQUIRIES</a:t>
            </a:r>
          </a:p>
          <a:p>
            <a:r>
              <a:rPr lang="en-GB" sz="1100" dirty="0">
                <a:latin typeface="Aharoni" pitchFamily="2" charset="-79"/>
                <a:cs typeface="Aharoni" pitchFamily="2" charset="-79"/>
              </a:rPr>
              <a:t>RELATIONSHIPS</a:t>
            </a:r>
          </a:p>
          <a:p>
            <a:r>
              <a:rPr lang="en-GB" sz="1100" dirty="0">
                <a:latin typeface="Aharoni" pitchFamily="2" charset="-79"/>
                <a:cs typeface="Aharoni" pitchFamily="2" charset="-79"/>
              </a:rPr>
              <a:t>COLLABORATIONS</a:t>
            </a:r>
          </a:p>
        </p:txBody>
      </p:sp>
      <p:sp>
        <p:nvSpPr>
          <p:cNvPr id="18" name="Rectangle 17">
            <a:extLst>
              <a:ext uri="{FF2B5EF4-FFF2-40B4-BE49-F238E27FC236}">
                <a16:creationId xmlns:a16="http://schemas.microsoft.com/office/drawing/2014/main" id="{0AD75484-7367-4895-A1A3-B0B84AFBC9BD}"/>
              </a:ext>
            </a:extLst>
          </p:cNvPr>
          <p:cNvSpPr/>
          <p:nvPr/>
        </p:nvSpPr>
        <p:spPr>
          <a:xfrm>
            <a:off x="3315290" y="5734400"/>
            <a:ext cx="1781257" cy="307777"/>
          </a:xfrm>
          <a:prstGeom prst="rect">
            <a:avLst/>
          </a:prstGeom>
        </p:spPr>
        <p:txBody>
          <a:bodyPr wrap="none">
            <a:spAutoFit/>
          </a:bodyPr>
          <a:lstStyle/>
          <a:p>
            <a:r>
              <a:rPr lang="en-GB" sz="1400" dirty="0">
                <a:solidFill>
                  <a:srgbClr val="FF0000"/>
                </a:solidFill>
                <a:latin typeface="Aharoni" pitchFamily="2" charset="-79"/>
                <a:cs typeface="Aharoni" pitchFamily="2" charset="-79"/>
              </a:rPr>
              <a:t>     RELATIONSHIPS</a:t>
            </a:r>
            <a:endParaRPr lang="en-US" sz="1400" dirty="0"/>
          </a:p>
        </p:txBody>
      </p:sp>
      <p:sp>
        <p:nvSpPr>
          <p:cNvPr id="60" name="Rectangle 59">
            <a:extLst>
              <a:ext uri="{FF2B5EF4-FFF2-40B4-BE49-F238E27FC236}">
                <a16:creationId xmlns:a16="http://schemas.microsoft.com/office/drawing/2014/main" id="{FD8EFF0E-1A52-40B0-970B-04FD3CD00AA5}"/>
              </a:ext>
            </a:extLst>
          </p:cNvPr>
          <p:cNvSpPr/>
          <p:nvPr/>
        </p:nvSpPr>
        <p:spPr>
          <a:xfrm>
            <a:off x="6246685" y="1765339"/>
            <a:ext cx="2392001" cy="954107"/>
          </a:xfrm>
          <a:prstGeom prst="rect">
            <a:avLst/>
          </a:prstGeom>
        </p:spPr>
        <p:txBody>
          <a:bodyPr wrap="none">
            <a:spAutoFit/>
          </a:bodyPr>
          <a:lstStyle/>
          <a:p>
            <a:r>
              <a:rPr lang="en-GB" sz="1400" dirty="0">
                <a:solidFill>
                  <a:srgbClr val="FF0000"/>
                </a:solidFill>
                <a:latin typeface="Aharoni" pitchFamily="2" charset="-79"/>
                <a:cs typeface="Aharoni" pitchFamily="2" charset="-79"/>
              </a:rPr>
              <a:t>NEW AFFORDANCE</a:t>
            </a:r>
          </a:p>
          <a:p>
            <a:r>
              <a:rPr lang="en-GB" sz="1400" dirty="0">
                <a:latin typeface="Aharoni" pitchFamily="2" charset="-79"/>
                <a:cs typeface="Aharoni" pitchFamily="2" charset="-79"/>
              </a:rPr>
              <a:t>the challenge - conference</a:t>
            </a:r>
          </a:p>
          <a:p>
            <a:r>
              <a:rPr lang="en-GB" sz="1400" dirty="0">
                <a:latin typeface="Aharoni" pitchFamily="2" charset="-79"/>
                <a:cs typeface="Aharoni" pitchFamily="2" charset="-79"/>
              </a:rPr>
              <a:t>/opportunity in people &amp; </a:t>
            </a:r>
          </a:p>
          <a:p>
            <a:r>
              <a:rPr lang="en-GB" sz="1400" dirty="0">
                <a:latin typeface="Aharoni" pitchFamily="2" charset="-79"/>
                <a:cs typeface="Aharoni" pitchFamily="2" charset="-79"/>
              </a:rPr>
              <a:t>resources I interact with</a:t>
            </a:r>
            <a:endParaRPr lang="en-US" sz="1400" dirty="0"/>
          </a:p>
        </p:txBody>
      </p:sp>
      <p:sp>
        <p:nvSpPr>
          <p:cNvPr id="58" name="Rectangle 57">
            <a:extLst>
              <a:ext uri="{FF2B5EF4-FFF2-40B4-BE49-F238E27FC236}">
                <a16:creationId xmlns:a16="http://schemas.microsoft.com/office/drawing/2014/main" id="{63B732CB-4F6A-4DAB-B2AE-CE75166696BC}"/>
              </a:ext>
            </a:extLst>
          </p:cNvPr>
          <p:cNvSpPr/>
          <p:nvPr/>
        </p:nvSpPr>
        <p:spPr>
          <a:xfrm rot="1920420">
            <a:off x="3982584" y="4644392"/>
            <a:ext cx="1478290" cy="338554"/>
          </a:xfrm>
          <a:prstGeom prst="rect">
            <a:avLst/>
          </a:prstGeom>
        </p:spPr>
        <p:txBody>
          <a:bodyPr wrap="none">
            <a:spAutoFit/>
          </a:bodyPr>
          <a:lstStyle/>
          <a:p>
            <a:r>
              <a:rPr lang="en-US" sz="1200" b="1" dirty="0">
                <a:latin typeface="Aharoni" panose="02010803020104030203" pitchFamily="2" charset="-79"/>
                <a:cs typeface="Aharoni" panose="02010803020104030203" pitchFamily="2" charset="-79"/>
              </a:rPr>
              <a:t>unfolding</a:t>
            </a:r>
            <a:r>
              <a:rPr lang="en-US" sz="1600" b="1" dirty="0">
                <a:solidFill>
                  <a:schemeClr val="bg1"/>
                </a:solidFill>
                <a:latin typeface="Aharoni" panose="02010803020104030203" pitchFamily="2" charset="-79"/>
                <a:cs typeface="Aharoni" panose="02010803020104030203" pitchFamily="2" charset="-79"/>
              </a:rPr>
              <a:t> </a:t>
            </a:r>
            <a:r>
              <a:rPr lang="en-US" sz="1200" b="1" dirty="0">
                <a:latin typeface="Aharoni" panose="02010803020104030203" pitchFamily="2" charset="-79"/>
                <a:cs typeface="Aharoni" panose="02010803020104030203" pitchFamily="2" charset="-79"/>
              </a:rPr>
              <a:t>present</a:t>
            </a:r>
            <a:endParaRPr lang="en-US" sz="1200" b="1" i="0" dirty="0">
              <a:effectLst/>
              <a:latin typeface="Aharoni" panose="02010803020104030203" pitchFamily="2" charset="-79"/>
              <a:cs typeface="Aharoni" panose="02010803020104030203" pitchFamily="2" charset="-79"/>
            </a:endParaRPr>
          </a:p>
        </p:txBody>
      </p:sp>
      <p:sp>
        <p:nvSpPr>
          <p:cNvPr id="55" name="Freeform 36">
            <a:extLst>
              <a:ext uri="{FF2B5EF4-FFF2-40B4-BE49-F238E27FC236}">
                <a16:creationId xmlns:a16="http://schemas.microsoft.com/office/drawing/2014/main" id="{0372B2F0-F513-4A8D-A491-FC1BDBE6FFB0}"/>
              </a:ext>
            </a:extLst>
          </p:cNvPr>
          <p:cNvSpPr/>
          <p:nvPr/>
        </p:nvSpPr>
        <p:spPr>
          <a:xfrm rot="2747860" flipH="1" flipV="1">
            <a:off x="3507782" y="5181023"/>
            <a:ext cx="1092977" cy="255992"/>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73025">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57" name="Freeform 36">
            <a:extLst>
              <a:ext uri="{FF2B5EF4-FFF2-40B4-BE49-F238E27FC236}">
                <a16:creationId xmlns:a16="http://schemas.microsoft.com/office/drawing/2014/main" id="{7E877CFC-FBFE-4411-BFCE-C9E461E7E4B4}"/>
              </a:ext>
            </a:extLst>
          </p:cNvPr>
          <p:cNvSpPr/>
          <p:nvPr/>
        </p:nvSpPr>
        <p:spPr>
          <a:xfrm rot="8252626">
            <a:off x="3916296" y="2898004"/>
            <a:ext cx="2420744" cy="696218"/>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63500">
            <a:solidFill>
              <a:srgbClr val="F80ED7"/>
            </a:solidFill>
            <a:headEnd type="triangle"/>
            <a:tailEnd type="triangl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pic>
        <p:nvPicPr>
          <p:cNvPr id="9" name="Picture 8">
            <a:extLst>
              <a:ext uri="{FF2B5EF4-FFF2-40B4-BE49-F238E27FC236}">
                <a16:creationId xmlns:a16="http://schemas.microsoft.com/office/drawing/2014/main" id="{2CEA8861-3F70-6337-DC45-8AD552F07855}"/>
              </a:ext>
            </a:extLst>
          </p:cNvPr>
          <p:cNvPicPr>
            <a:picLocks noChangeAspect="1"/>
          </p:cNvPicPr>
          <p:nvPr/>
        </p:nvPicPr>
        <p:blipFill>
          <a:blip r:embed="rId6"/>
          <a:stretch>
            <a:fillRect/>
          </a:stretch>
        </p:blipFill>
        <p:spPr>
          <a:xfrm rot="20434515">
            <a:off x="426687" y="2330155"/>
            <a:ext cx="788437" cy="1117534"/>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0280B072-224D-E7EE-524B-439E92FE97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292" y="2281351"/>
            <a:ext cx="768942" cy="1119282"/>
          </a:xfrm>
          <a:prstGeom prst="rect">
            <a:avLst/>
          </a:prstGeom>
        </p:spPr>
      </p:pic>
      <p:pic>
        <p:nvPicPr>
          <p:cNvPr id="27" name="Picture 26">
            <a:extLst>
              <a:ext uri="{FF2B5EF4-FFF2-40B4-BE49-F238E27FC236}">
                <a16:creationId xmlns:a16="http://schemas.microsoft.com/office/drawing/2014/main" id="{4AFB3E21-BDC9-D90C-657C-E1ECEA6BC9B5}"/>
              </a:ext>
            </a:extLst>
          </p:cNvPr>
          <p:cNvPicPr>
            <a:picLocks noChangeAspect="1"/>
          </p:cNvPicPr>
          <p:nvPr/>
        </p:nvPicPr>
        <p:blipFill>
          <a:blip r:embed="rId8"/>
          <a:stretch>
            <a:fillRect/>
          </a:stretch>
        </p:blipFill>
        <p:spPr>
          <a:xfrm>
            <a:off x="198132" y="5443534"/>
            <a:ext cx="1773547" cy="1075587"/>
          </a:xfrm>
          <a:prstGeom prst="rect">
            <a:avLst/>
          </a:prstGeom>
        </p:spPr>
      </p:pic>
      <p:pic>
        <p:nvPicPr>
          <p:cNvPr id="29" name="Picture 28">
            <a:extLst>
              <a:ext uri="{FF2B5EF4-FFF2-40B4-BE49-F238E27FC236}">
                <a16:creationId xmlns:a16="http://schemas.microsoft.com/office/drawing/2014/main" id="{5233B410-7D5F-8B2C-61F7-229900435908}"/>
              </a:ext>
            </a:extLst>
          </p:cNvPr>
          <p:cNvPicPr>
            <a:picLocks noChangeAspect="1"/>
          </p:cNvPicPr>
          <p:nvPr/>
        </p:nvPicPr>
        <p:blipFill>
          <a:blip r:embed="rId9"/>
          <a:stretch>
            <a:fillRect/>
          </a:stretch>
        </p:blipFill>
        <p:spPr>
          <a:xfrm>
            <a:off x="323359" y="4460577"/>
            <a:ext cx="778772" cy="1075587"/>
          </a:xfrm>
          <a:prstGeom prst="rect">
            <a:avLst/>
          </a:prstGeom>
        </p:spPr>
      </p:pic>
      <p:pic>
        <p:nvPicPr>
          <p:cNvPr id="33" name="Picture 32">
            <a:extLst>
              <a:ext uri="{FF2B5EF4-FFF2-40B4-BE49-F238E27FC236}">
                <a16:creationId xmlns:a16="http://schemas.microsoft.com/office/drawing/2014/main" id="{9B97F2AC-E443-76F1-CCF4-CFD92E364CF9}"/>
              </a:ext>
            </a:extLst>
          </p:cNvPr>
          <p:cNvPicPr>
            <a:picLocks noChangeAspect="1"/>
          </p:cNvPicPr>
          <p:nvPr/>
        </p:nvPicPr>
        <p:blipFill>
          <a:blip r:embed="rId10"/>
          <a:stretch>
            <a:fillRect/>
          </a:stretch>
        </p:blipFill>
        <p:spPr>
          <a:xfrm>
            <a:off x="1286972" y="4283889"/>
            <a:ext cx="706986" cy="1025130"/>
          </a:xfrm>
          <a:prstGeom prst="rect">
            <a:avLst/>
          </a:prstGeom>
          <a:ln w="19050">
            <a:solidFill>
              <a:schemeClr val="tx1"/>
            </a:solidFill>
          </a:ln>
        </p:spPr>
      </p:pic>
      <p:sp>
        <p:nvSpPr>
          <p:cNvPr id="44" name="TextBox 43">
            <a:extLst>
              <a:ext uri="{FF2B5EF4-FFF2-40B4-BE49-F238E27FC236}">
                <a16:creationId xmlns:a16="http://schemas.microsoft.com/office/drawing/2014/main" id="{B7648A92-AC94-13B4-6263-7CFC8E3DD43D}"/>
              </a:ext>
            </a:extLst>
          </p:cNvPr>
          <p:cNvSpPr txBox="1"/>
          <p:nvPr/>
        </p:nvSpPr>
        <p:spPr>
          <a:xfrm>
            <a:off x="2854637" y="943999"/>
            <a:ext cx="2695739" cy="523220"/>
          </a:xfrm>
          <a:prstGeom prst="rect">
            <a:avLst/>
          </a:prstGeom>
          <a:noFill/>
        </p:spPr>
        <p:txBody>
          <a:bodyPr wrap="square">
            <a:spAutoFit/>
          </a:bodyPr>
          <a:lstStyle/>
          <a:p>
            <a:pPr algn="ctr"/>
            <a:r>
              <a:rPr lang="en-GB" sz="2000" dirty="0">
                <a:latin typeface="Aharoni" pitchFamily="2" charset="-79"/>
                <a:cs typeface="Aharoni" pitchFamily="2" charset="-79"/>
              </a:rPr>
              <a:t>SDU/TAL </a:t>
            </a:r>
            <a:r>
              <a:rPr lang="en-GB" sz="2800" dirty="0">
                <a:latin typeface="Aharoni" pitchFamily="2" charset="-79"/>
                <a:cs typeface="Aharoni" pitchFamily="2" charset="-79"/>
              </a:rPr>
              <a:t>2022/</a:t>
            </a:r>
            <a:r>
              <a:rPr lang="en-GB" sz="2000" dirty="0">
                <a:latin typeface="Aharoni" pitchFamily="2" charset="-79"/>
                <a:cs typeface="Aharoni" pitchFamily="2" charset="-79"/>
              </a:rPr>
              <a:t>LWE</a:t>
            </a:r>
            <a:r>
              <a:rPr lang="en-GB" sz="2800" dirty="0">
                <a:latin typeface="Aharoni" pitchFamily="2" charset="-79"/>
                <a:cs typeface="Aharoni" pitchFamily="2" charset="-79"/>
              </a:rPr>
              <a:t> </a:t>
            </a:r>
          </a:p>
        </p:txBody>
      </p:sp>
      <p:pic>
        <p:nvPicPr>
          <p:cNvPr id="63" name="Picture 62">
            <a:extLst>
              <a:ext uri="{FF2B5EF4-FFF2-40B4-BE49-F238E27FC236}">
                <a16:creationId xmlns:a16="http://schemas.microsoft.com/office/drawing/2014/main" id="{003DC254-006B-EEE2-5346-A014CAC4B461}"/>
              </a:ext>
            </a:extLst>
          </p:cNvPr>
          <p:cNvPicPr>
            <a:picLocks noChangeAspect="1"/>
          </p:cNvPicPr>
          <p:nvPr/>
        </p:nvPicPr>
        <p:blipFill>
          <a:blip r:embed="rId11"/>
          <a:stretch>
            <a:fillRect/>
          </a:stretch>
        </p:blipFill>
        <p:spPr>
          <a:xfrm>
            <a:off x="2112688" y="4040179"/>
            <a:ext cx="811839" cy="1150105"/>
          </a:xfrm>
          <a:prstGeom prst="rect">
            <a:avLst/>
          </a:prstGeom>
        </p:spPr>
      </p:pic>
      <p:sp>
        <p:nvSpPr>
          <p:cNvPr id="229377" name="Freeform 36">
            <a:extLst>
              <a:ext uri="{FF2B5EF4-FFF2-40B4-BE49-F238E27FC236}">
                <a16:creationId xmlns:a16="http://schemas.microsoft.com/office/drawing/2014/main" id="{C16AA1E0-BE0E-F32C-3979-AA9FCF65689E}"/>
              </a:ext>
            </a:extLst>
          </p:cNvPr>
          <p:cNvSpPr/>
          <p:nvPr/>
        </p:nvSpPr>
        <p:spPr>
          <a:xfrm rot="18523623">
            <a:off x="977190" y="4226125"/>
            <a:ext cx="2506780" cy="1181452"/>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6350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229379" name="TextBox 229378">
            <a:extLst>
              <a:ext uri="{FF2B5EF4-FFF2-40B4-BE49-F238E27FC236}">
                <a16:creationId xmlns:a16="http://schemas.microsoft.com/office/drawing/2014/main" id="{DEED4564-D412-F16D-0D88-2109D9F2599E}"/>
              </a:ext>
            </a:extLst>
          </p:cNvPr>
          <p:cNvSpPr txBox="1"/>
          <p:nvPr/>
        </p:nvSpPr>
        <p:spPr>
          <a:xfrm>
            <a:off x="1948304" y="249193"/>
            <a:ext cx="4988866" cy="523220"/>
          </a:xfrm>
          <a:prstGeom prst="rect">
            <a:avLst/>
          </a:prstGeom>
          <a:noFill/>
        </p:spPr>
        <p:txBody>
          <a:bodyPr wrap="none" rtlCol="0">
            <a:spAutoFit/>
          </a:bodyPr>
          <a:lstStyle/>
          <a:p>
            <a:r>
              <a:rPr lang="en-GB" sz="2800" b="1" dirty="0">
                <a:latin typeface="Modern Love Caps" panose="04070805081001020A01" pitchFamily="82" charset="0"/>
              </a:rPr>
              <a:t>MY ECOLOGY OF PRACTICE TAL 2022</a:t>
            </a:r>
          </a:p>
        </p:txBody>
      </p:sp>
      <p:pic>
        <p:nvPicPr>
          <p:cNvPr id="229380" name="Picture 229379">
            <a:extLst>
              <a:ext uri="{FF2B5EF4-FFF2-40B4-BE49-F238E27FC236}">
                <a16:creationId xmlns:a16="http://schemas.microsoft.com/office/drawing/2014/main" id="{BFC83BAE-7018-EA00-0845-334E34C7F14C}"/>
              </a:ext>
            </a:extLst>
          </p:cNvPr>
          <p:cNvPicPr>
            <a:picLocks noChangeAspect="1"/>
          </p:cNvPicPr>
          <p:nvPr/>
        </p:nvPicPr>
        <p:blipFill>
          <a:blip r:embed="rId12"/>
          <a:stretch>
            <a:fillRect/>
          </a:stretch>
        </p:blipFill>
        <p:spPr>
          <a:xfrm rot="1174638">
            <a:off x="1673890" y="2464584"/>
            <a:ext cx="695032" cy="1030473"/>
          </a:xfrm>
          <a:prstGeom prst="rect">
            <a:avLst/>
          </a:prstGeom>
        </p:spPr>
      </p:pic>
      <p:sp>
        <p:nvSpPr>
          <p:cNvPr id="229381" name="Freeform 36">
            <a:extLst>
              <a:ext uri="{FF2B5EF4-FFF2-40B4-BE49-F238E27FC236}">
                <a16:creationId xmlns:a16="http://schemas.microsoft.com/office/drawing/2014/main" id="{C4A78F01-95EE-89C0-11E1-E288ED678253}"/>
              </a:ext>
            </a:extLst>
          </p:cNvPr>
          <p:cNvSpPr/>
          <p:nvPr/>
        </p:nvSpPr>
        <p:spPr>
          <a:xfrm rot="12300763">
            <a:off x="986825" y="2651709"/>
            <a:ext cx="2565401" cy="803029"/>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53975">
            <a:solidFill>
              <a:srgbClr val="00B0F0"/>
            </a:solidFill>
            <a:headEnd type="triangle"/>
            <a:tailEnd type="non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229382" name="Freeform 36">
            <a:extLst>
              <a:ext uri="{FF2B5EF4-FFF2-40B4-BE49-F238E27FC236}">
                <a16:creationId xmlns:a16="http://schemas.microsoft.com/office/drawing/2014/main" id="{AB849FAE-2C24-3628-DD82-E9337CF5C074}"/>
              </a:ext>
            </a:extLst>
          </p:cNvPr>
          <p:cNvSpPr/>
          <p:nvPr/>
        </p:nvSpPr>
        <p:spPr>
          <a:xfrm rot="21018301">
            <a:off x="5894071" y="934636"/>
            <a:ext cx="639467" cy="172639"/>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63500">
            <a:solidFill>
              <a:srgbClr val="F80ED7"/>
            </a:solidFill>
            <a:headEnd type="triangle"/>
            <a:tailEnd type="triangl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229383" name="TextBox 229382">
            <a:extLst>
              <a:ext uri="{FF2B5EF4-FFF2-40B4-BE49-F238E27FC236}">
                <a16:creationId xmlns:a16="http://schemas.microsoft.com/office/drawing/2014/main" id="{06BC365E-AE9A-D657-5AEA-08AC9F8F1CEA}"/>
              </a:ext>
            </a:extLst>
          </p:cNvPr>
          <p:cNvSpPr txBox="1"/>
          <p:nvPr/>
        </p:nvSpPr>
        <p:spPr>
          <a:xfrm>
            <a:off x="6515134" y="838672"/>
            <a:ext cx="2489784" cy="338554"/>
          </a:xfrm>
          <a:prstGeom prst="rect">
            <a:avLst/>
          </a:prstGeom>
          <a:noFill/>
        </p:spPr>
        <p:txBody>
          <a:bodyPr wrap="none" rtlCol="0">
            <a:spAutoFit/>
          </a:bodyPr>
          <a:lstStyle/>
          <a:p>
            <a:r>
              <a:rPr lang="en-US" sz="1600" dirty="0">
                <a:latin typeface="Aharoni" panose="02010803020104030203" pitchFamily="2" charset="-79"/>
                <a:cs typeface="Aharoni" panose="02010803020104030203" pitchFamily="2" charset="-79"/>
              </a:rPr>
              <a:t>Opportunity/motivation</a:t>
            </a:r>
          </a:p>
        </p:txBody>
      </p:sp>
      <p:pic>
        <p:nvPicPr>
          <p:cNvPr id="229386" name="Picture 229385">
            <a:extLst>
              <a:ext uri="{FF2B5EF4-FFF2-40B4-BE49-F238E27FC236}">
                <a16:creationId xmlns:a16="http://schemas.microsoft.com/office/drawing/2014/main" id="{02395ED6-D1AA-F260-FB1E-8A49427605E0}"/>
              </a:ext>
            </a:extLst>
          </p:cNvPr>
          <p:cNvPicPr>
            <a:picLocks noChangeAspect="1"/>
          </p:cNvPicPr>
          <p:nvPr/>
        </p:nvPicPr>
        <p:blipFill>
          <a:blip r:embed="rId13"/>
          <a:stretch>
            <a:fillRect/>
          </a:stretch>
        </p:blipFill>
        <p:spPr>
          <a:xfrm>
            <a:off x="4513638" y="6013441"/>
            <a:ext cx="549266" cy="696808"/>
          </a:xfrm>
          <a:prstGeom prst="rect">
            <a:avLst/>
          </a:prstGeom>
        </p:spPr>
      </p:pic>
      <p:pic>
        <p:nvPicPr>
          <p:cNvPr id="229388" name="Picture 229387">
            <a:extLst>
              <a:ext uri="{FF2B5EF4-FFF2-40B4-BE49-F238E27FC236}">
                <a16:creationId xmlns:a16="http://schemas.microsoft.com/office/drawing/2014/main" id="{03F00A8B-F37C-E145-D6C8-37CBCC810D9B}"/>
              </a:ext>
            </a:extLst>
          </p:cNvPr>
          <p:cNvPicPr>
            <a:picLocks noChangeAspect="1"/>
          </p:cNvPicPr>
          <p:nvPr/>
        </p:nvPicPr>
        <p:blipFill>
          <a:blip r:embed="rId14"/>
          <a:stretch>
            <a:fillRect/>
          </a:stretch>
        </p:blipFill>
        <p:spPr>
          <a:xfrm>
            <a:off x="5148094" y="6013128"/>
            <a:ext cx="639379" cy="696808"/>
          </a:xfrm>
          <a:prstGeom prst="rect">
            <a:avLst/>
          </a:prstGeom>
        </p:spPr>
      </p:pic>
      <p:sp>
        <p:nvSpPr>
          <p:cNvPr id="229389" name="Freeform 36">
            <a:extLst>
              <a:ext uri="{FF2B5EF4-FFF2-40B4-BE49-F238E27FC236}">
                <a16:creationId xmlns:a16="http://schemas.microsoft.com/office/drawing/2014/main" id="{CA3A9AA5-FC96-09F0-24FB-F29E7F147FE4}"/>
              </a:ext>
            </a:extLst>
          </p:cNvPr>
          <p:cNvSpPr/>
          <p:nvPr/>
        </p:nvSpPr>
        <p:spPr>
          <a:xfrm rot="13699388" flipH="1" flipV="1">
            <a:off x="3611304" y="5106237"/>
            <a:ext cx="1092977" cy="255992"/>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73025">
            <a:solidFill>
              <a:srgbClr val="00B0F0"/>
            </a:solidFill>
            <a:headEnd type="triangle"/>
            <a:tailEnd type="non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229390" name="Freeform: Shape 229389">
            <a:extLst>
              <a:ext uri="{FF2B5EF4-FFF2-40B4-BE49-F238E27FC236}">
                <a16:creationId xmlns:a16="http://schemas.microsoft.com/office/drawing/2014/main" id="{CDC4EA09-E5FE-175B-B439-01874ACE4F40}"/>
              </a:ext>
            </a:extLst>
          </p:cNvPr>
          <p:cNvSpPr/>
          <p:nvPr/>
        </p:nvSpPr>
        <p:spPr>
          <a:xfrm>
            <a:off x="5340927" y="1402773"/>
            <a:ext cx="841664" cy="1194954"/>
          </a:xfrm>
          <a:custGeom>
            <a:avLst/>
            <a:gdLst>
              <a:gd name="connsiteX0" fmla="*/ 0 w 841664"/>
              <a:gd name="connsiteY0" fmla="*/ 0 h 1194954"/>
              <a:gd name="connsiteX1" fmla="*/ 613064 w 841664"/>
              <a:gd name="connsiteY1" fmla="*/ 654627 h 1194954"/>
              <a:gd name="connsiteX2" fmla="*/ 841664 w 841664"/>
              <a:gd name="connsiteY2" fmla="*/ 1194954 h 1194954"/>
              <a:gd name="connsiteX3" fmla="*/ 841664 w 841664"/>
              <a:gd name="connsiteY3" fmla="*/ 1194954 h 1194954"/>
            </a:gdLst>
            <a:ahLst/>
            <a:cxnLst>
              <a:cxn ang="0">
                <a:pos x="connsiteX0" y="connsiteY0"/>
              </a:cxn>
              <a:cxn ang="0">
                <a:pos x="connsiteX1" y="connsiteY1"/>
              </a:cxn>
              <a:cxn ang="0">
                <a:pos x="connsiteX2" y="connsiteY2"/>
              </a:cxn>
              <a:cxn ang="0">
                <a:pos x="connsiteX3" y="connsiteY3"/>
              </a:cxn>
            </a:cxnLst>
            <a:rect l="l" t="t" r="r" b="b"/>
            <a:pathLst>
              <a:path w="841664" h="1194954">
                <a:moveTo>
                  <a:pt x="0" y="0"/>
                </a:moveTo>
                <a:cubicBezTo>
                  <a:pt x="236393" y="227734"/>
                  <a:pt x="472787" y="455468"/>
                  <a:pt x="613064" y="654627"/>
                </a:cubicBezTo>
                <a:cubicBezTo>
                  <a:pt x="753341" y="853786"/>
                  <a:pt x="841664" y="1194954"/>
                  <a:pt x="841664" y="1194954"/>
                </a:cubicBezTo>
                <a:lnTo>
                  <a:pt x="841664" y="1194954"/>
                </a:lnTo>
              </a:path>
            </a:pathLst>
          </a:custGeom>
          <a:noFill/>
          <a:ln w="63500">
            <a:solidFill>
              <a:srgbClr val="F80ED7"/>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9392" name="Picture 229391">
            <a:extLst>
              <a:ext uri="{FF2B5EF4-FFF2-40B4-BE49-F238E27FC236}">
                <a16:creationId xmlns:a16="http://schemas.microsoft.com/office/drawing/2014/main" id="{A6AD0697-5101-DAAB-1468-7F8EA48D497E}"/>
              </a:ext>
            </a:extLst>
          </p:cNvPr>
          <p:cNvPicPr>
            <a:picLocks noChangeAspect="1"/>
          </p:cNvPicPr>
          <p:nvPr/>
        </p:nvPicPr>
        <p:blipFill>
          <a:blip r:embed="rId15"/>
          <a:stretch>
            <a:fillRect/>
          </a:stretch>
        </p:blipFill>
        <p:spPr>
          <a:xfrm>
            <a:off x="6389463" y="2816451"/>
            <a:ext cx="2969083" cy="1530531"/>
          </a:xfrm>
          <a:prstGeom prst="rect">
            <a:avLst/>
          </a:prstGeom>
        </p:spPr>
      </p:pic>
      <p:sp>
        <p:nvSpPr>
          <p:cNvPr id="2" name="Rectangle 1">
            <a:extLst>
              <a:ext uri="{FF2B5EF4-FFF2-40B4-BE49-F238E27FC236}">
                <a16:creationId xmlns:a16="http://schemas.microsoft.com/office/drawing/2014/main" id="{2366DE21-E195-662B-3735-DADDA57EA498}"/>
              </a:ext>
            </a:extLst>
          </p:cNvPr>
          <p:cNvSpPr/>
          <p:nvPr/>
        </p:nvSpPr>
        <p:spPr>
          <a:xfrm>
            <a:off x="4915408" y="3701711"/>
            <a:ext cx="1157689" cy="954107"/>
          </a:xfrm>
          <a:prstGeom prst="rect">
            <a:avLst/>
          </a:prstGeom>
          <a:solidFill>
            <a:schemeClr val="bg1">
              <a:alpha val="84000"/>
            </a:schemeClr>
          </a:solidFill>
        </p:spPr>
        <p:txBody>
          <a:bodyPr wrap="none">
            <a:spAutoFit/>
          </a:bodyPr>
          <a:lstStyle/>
          <a:p>
            <a:pPr algn="ctr"/>
            <a:r>
              <a:rPr lang="en-GB" sz="1400" dirty="0">
                <a:solidFill>
                  <a:srgbClr val="FF0000"/>
                </a:solidFill>
                <a:latin typeface="Aharoni" pitchFamily="2" charset="-79"/>
                <a:cs typeface="Aharoni" pitchFamily="2" charset="-79"/>
              </a:rPr>
              <a:t>ACTIVITIES</a:t>
            </a:r>
          </a:p>
          <a:p>
            <a:r>
              <a:rPr lang="en-GB" sz="1400" dirty="0">
                <a:solidFill>
                  <a:srgbClr val="FF0000"/>
                </a:solidFill>
                <a:latin typeface="Aharoni" pitchFamily="2" charset="-79"/>
                <a:cs typeface="Aharoni" pitchFamily="2" charset="-79"/>
              </a:rPr>
              <a:t>   writing</a:t>
            </a:r>
          </a:p>
          <a:p>
            <a:r>
              <a:rPr lang="en-GB" sz="1400" dirty="0">
                <a:solidFill>
                  <a:srgbClr val="FF0000"/>
                </a:solidFill>
                <a:latin typeface="Aharoni" pitchFamily="2" charset="-79"/>
                <a:cs typeface="Aharoni" pitchFamily="2" charset="-79"/>
              </a:rPr>
              <a:t>  thinking</a:t>
            </a:r>
          </a:p>
          <a:p>
            <a:r>
              <a:rPr lang="en-GB" sz="1400" dirty="0">
                <a:solidFill>
                  <a:srgbClr val="FF0000"/>
                </a:solidFill>
                <a:latin typeface="Aharoni" pitchFamily="2" charset="-79"/>
                <a:cs typeface="Aharoni" pitchFamily="2" charset="-79"/>
              </a:rPr>
              <a:t>discovering</a:t>
            </a:r>
            <a:endParaRPr lang="en-US" sz="1400" dirty="0"/>
          </a:p>
        </p:txBody>
      </p:sp>
      <p:sp>
        <p:nvSpPr>
          <p:cNvPr id="3" name="Rectangle 2">
            <a:extLst>
              <a:ext uri="{FF2B5EF4-FFF2-40B4-BE49-F238E27FC236}">
                <a16:creationId xmlns:a16="http://schemas.microsoft.com/office/drawing/2014/main" id="{C01AA835-ED2C-76B5-70F8-68AD225A7A4F}"/>
              </a:ext>
            </a:extLst>
          </p:cNvPr>
          <p:cNvSpPr/>
          <p:nvPr/>
        </p:nvSpPr>
        <p:spPr>
          <a:xfrm>
            <a:off x="7347024" y="2901318"/>
            <a:ext cx="1136850" cy="738664"/>
          </a:xfrm>
          <a:prstGeom prst="rect">
            <a:avLst/>
          </a:prstGeom>
          <a:solidFill>
            <a:schemeClr val="bg1">
              <a:alpha val="64000"/>
            </a:schemeClr>
          </a:solidFill>
        </p:spPr>
        <p:txBody>
          <a:bodyPr wrap="none">
            <a:spAutoFit/>
          </a:bodyPr>
          <a:lstStyle/>
          <a:p>
            <a:r>
              <a:rPr lang="en-GB" sz="1400" dirty="0">
                <a:solidFill>
                  <a:srgbClr val="FF0000"/>
                </a:solidFill>
                <a:latin typeface="Aharoni" pitchFamily="2" charset="-79"/>
                <a:cs typeface="Aharoni" pitchFamily="2" charset="-79"/>
              </a:rPr>
              <a:t>ACTIVITIES </a:t>
            </a:r>
          </a:p>
          <a:p>
            <a:r>
              <a:rPr lang="en-GB" sz="1400" dirty="0">
                <a:solidFill>
                  <a:srgbClr val="FF0000"/>
                </a:solidFill>
                <a:latin typeface="Aharoni" pitchFamily="2" charset="-79"/>
                <a:cs typeface="Aharoni" pitchFamily="2" charset="-79"/>
              </a:rPr>
              <a:t>performing</a:t>
            </a:r>
          </a:p>
          <a:p>
            <a:r>
              <a:rPr lang="en-GB" sz="1400" dirty="0">
                <a:solidFill>
                  <a:srgbClr val="FF0000"/>
                </a:solidFill>
                <a:latin typeface="Aharoni" pitchFamily="2" charset="-79"/>
                <a:cs typeface="Aharoni" pitchFamily="2" charset="-79"/>
              </a:rPr>
              <a:t>interacting</a:t>
            </a:r>
            <a:endParaRPr lang="en-US" sz="1400" dirty="0"/>
          </a:p>
        </p:txBody>
      </p:sp>
      <p:sp>
        <p:nvSpPr>
          <p:cNvPr id="6" name="Rectangle 5">
            <a:extLst>
              <a:ext uri="{FF2B5EF4-FFF2-40B4-BE49-F238E27FC236}">
                <a16:creationId xmlns:a16="http://schemas.microsoft.com/office/drawing/2014/main" id="{FAA0D28F-FCBB-2DA3-B627-900D55B45134}"/>
              </a:ext>
            </a:extLst>
          </p:cNvPr>
          <p:cNvSpPr/>
          <p:nvPr/>
        </p:nvSpPr>
        <p:spPr>
          <a:xfrm>
            <a:off x="239099" y="5556355"/>
            <a:ext cx="1175322" cy="523220"/>
          </a:xfrm>
          <a:prstGeom prst="rect">
            <a:avLst/>
          </a:prstGeom>
          <a:solidFill>
            <a:schemeClr val="bg1">
              <a:alpha val="76000"/>
            </a:schemeClr>
          </a:solidFill>
        </p:spPr>
        <p:txBody>
          <a:bodyPr wrap="none">
            <a:spAutoFit/>
          </a:bodyPr>
          <a:lstStyle/>
          <a:p>
            <a:r>
              <a:rPr lang="en-GB" sz="1400" dirty="0">
                <a:solidFill>
                  <a:srgbClr val="FF0000"/>
                </a:solidFill>
                <a:latin typeface="Aharoni" pitchFamily="2" charset="-79"/>
                <a:cs typeface="Aharoni" pitchFamily="2" charset="-79"/>
              </a:rPr>
              <a:t>ACTIVITIES</a:t>
            </a:r>
          </a:p>
          <a:p>
            <a:r>
              <a:rPr lang="en-GB" sz="1400" dirty="0">
                <a:solidFill>
                  <a:srgbClr val="FF0000"/>
                </a:solidFill>
                <a:latin typeface="Aharoni" pitchFamily="2" charset="-79"/>
                <a:cs typeface="Aharoni" pitchFamily="2" charset="-79"/>
              </a:rPr>
              <a:t>educational</a:t>
            </a:r>
            <a:endParaRPr lang="en-US" sz="1400" dirty="0"/>
          </a:p>
        </p:txBody>
      </p:sp>
      <p:sp>
        <p:nvSpPr>
          <p:cNvPr id="7" name="Rectangle 6">
            <a:extLst>
              <a:ext uri="{FF2B5EF4-FFF2-40B4-BE49-F238E27FC236}">
                <a16:creationId xmlns:a16="http://schemas.microsoft.com/office/drawing/2014/main" id="{681EB9BB-DBB6-D75B-2A1E-1A046757821E}"/>
              </a:ext>
            </a:extLst>
          </p:cNvPr>
          <p:cNvSpPr/>
          <p:nvPr/>
        </p:nvSpPr>
        <p:spPr>
          <a:xfrm>
            <a:off x="1739615" y="4995962"/>
            <a:ext cx="1248731" cy="677108"/>
          </a:xfrm>
          <a:prstGeom prst="rect">
            <a:avLst/>
          </a:prstGeom>
        </p:spPr>
        <p:txBody>
          <a:bodyPr wrap="square">
            <a:spAutoFit/>
          </a:bodyPr>
          <a:lstStyle/>
          <a:p>
            <a:pPr algn="ctr"/>
            <a:r>
              <a:rPr lang="en-GB" sz="1400" dirty="0">
                <a:solidFill>
                  <a:srgbClr val="FF0000"/>
                </a:solidFill>
                <a:latin typeface="Aharoni" pitchFamily="2" charset="-79"/>
                <a:cs typeface="Aharoni" pitchFamily="2" charset="-79"/>
              </a:rPr>
              <a:t>   ACTIVITIES</a:t>
            </a:r>
          </a:p>
          <a:p>
            <a:pPr algn="ctr"/>
            <a:r>
              <a:rPr lang="en-US" sz="1200" dirty="0">
                <a:solidFill>
                  <a:srgbClr val="FF0000"/>
                </a:solidFill>
                <a:latin typeface="Aharoni" pitchFamily="2" charset="-79"/>
                <a:cs typeface="Aharoni" pitchFamily="2" charset="-79"/>
              </a:rPr>
              <a:t>Action </a:t>
            </a:r>
          </a:p>
          <a:p>
            <a:pPr algn="ctr"/>
            <a:r>
              <a:rPr lang="en-US" sz="1200" dirty="0">
                <a:solidFill>
                  <a:srgbClr val="FF0000"/>
                </a:solidFill>
                <a:latin typeface="Aharoni" pitchFamily="2" charset="-79"/>
                <a:cs typeface="Aharoni" pitchFamily="2" charset="-79"/>
              </a:rPr>
              <a:t>Learning</a:t>
            </a:r>
          </a:p>
        </p:txBody>
      </p:sp>
      <p:pic>
        <p:nvPicPr>
          <p:cNvPr id="12" name="Picture 11">
            <a:extLst>
              <a:ext uri="{FF2B5EF4-FFF2-40B4-BE49-F238E27FC236}">
                <a16:creationId xmlns:a16="http://schemas.microsoft.com/office/drawing/2014/main" id="{AC14F27B-1F23-15F3-BD0B-099FDB89139C}"/>
              </a:ext>
            </a:extLst>
          </p:cNvPr>
          <p:cNvPicPr>
            <a:picLocks noChangeAspect="1"/>
          </p:cNvPicPr>
          <p:nvPr/>
        </p:nvPicPr>
        <p:blipFill>
          <a:blip r:embed="rId16"/>
          <a:stretch>
            <a:fillRect/>
          </a:stretch>
        </p:blipFill>
        <p:spPr>
          <a:xfrm>
            <a:off x="8028987" y="4763709"/>
            <a:ext cx="724124" cy="1046754"/>
          </a:xfrm>
          <a:prstGeom prst="rect">
            <a:avLst/>
          </a:prstGeom>
          <a:ln w="15875">
            <a:solidFill>
              <a:schemeClr val="tx1"/>
            </a:solidFill>
          </a:ln>
        </p:spPr>
      </p:pic>
      <p:pic>
        <p:nvPicPr>
          <p:cNvPr id="17" name="Picture 16">
            <a:extLst>
              <a:ext uri="{FF2B5EF4-FFF2-40B4-BE49-F238E27FC236}">
                <a16:creationId xmlns:a16="http://schemas.microsoft.com/office/drawing/2014/main" id="{97A651B1-6DE2-61FB-128B-5963B40635F3}"/>
              </a:ext>
            </a:extLst>
          </p:cNvPr>
          <p:cNvPicPr>
            <a:picLocks noChangeAspect="1"/>
          </p:cNvPicPr>
          <p:nvPr/>
        </p:nvPicPr>
        <p:blipFill>
          <a:blip r:embed="rId17"/>
          <a:stretch>
            <a:fillRect/>
          </a:stretch>
        </p:blipFill>
        <p:spPr>
          <a:xfrm>
            <a:off x="1531197" y="5766960"/>
            <a:ext cx="1401962" cy="971396"/>
          </a:xfrm>
          <a:prstGeom prst="rect">
            <a:avLst/>
          </a:prstGeom>
        </p:spPr>
      </p:pic>
      <p:sp>
        <p:nvSpPr>
          <p:cNvPr id="19" name="Freeform 34">
            <a:extLst>
              <a:ext uri="{FF2B5EF4-FFF2-40B4-BE49-F238E27FC236}">
                <a16:creationId xmlns:a16="http://schemas.microsoft.com/office/drawing/2014/main" id="{54310E35-AF5F-EE7D-AC5A-905D004AA55A}"/>
              </a:ext>
            </a:extLst>
          </p:cNvPr>
          <p:cNvSpPr/>
          <p:nvPr/>
        </p:nvSpPr>
        <p:spPr>
          <a:xfrm rot="7169964">
            <a:off x="1383398" y="5035593"/>
            <a:ext cx="2050791" cy="804412"/>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noFill/>
          <a:ln w="66675">
            <a:solidFill>
              <a:srgbClr val="00B0F0"/>
            </a:solidFill>
            <a:headEnd type="triangle"/>
            <a:tailEnd type="non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21" name="Rectangle 20">
            <a:extLst>
              <a:ext uri="{FF2B5EF4-FFF2-40B4-BE49-F238E27FC236}">
                <a16:creationId xmlns:a16="http://schemas.microsoft.com/office/drawing/2014/main" id="{8072EAAA-1EAC-11F2-2CD9-DA0F154570D1}"/>
              </a:ext>
            </a:extLst>
          </p:cNvPr>
          <p:cNvSpPr/>
          <p:nvPr/>
        </p:nvSpPr>
        <p:spPr>
          <a:xfrm>
            <a:off x="1760575" y="6319327"/>
            <a:ext cx="1072730" cy="523220"/>
          </a:xfrm>
          <a:prstGeom prst="rect">
            <a:avLst/>
          </a:prstGeom>
          <a:solidFill>
            <a:schemeClr val="bg1"/>
          </a:solidFill>
        </p:spPr>
        <p:txBody>
          <a:bodyPr wrap="none">
            <a:spAutoFit/>
          </a:bodyPr>
          <a:lstStyle/>
          <a:p>
            <a:r>
              <a:rPr lang="en-GB" sz="1400" dirty="0">
                <a:solidFill>
                  <a:srgbClr val="FF0000"/>
                </a:solidFill>
                <a:latin typeface="Aharoni" pitchFamily="2" charset="-79"/>
                <a:cs typeface="Aharoni" pitchFamily="2" charset="-79"/>
              </a:rPr>
              <a:t>ACTIVITIES</a:t>
            </a:r>
          </a:p>
          <a:p>
            <a:r>
              <a:rPr lang="en-GB" sz="1400" dirty="0">
                <a:solidFill>
                  <a:srgbClr val="FF0000"/>
                </a:solidFill>
                <a:latin typeface="Aharoni" pitchFamily="2" charset="-79"/>
                <a:cs typeface="Aharoni" pitchFamily="2" charset="-79"/>
              </a:rPr>
              <a:t>     Work</a:t>
            </a:r>
          </a:p>
        </p:txBody>
      </p:sp>
      <p:sp>
        <p:nvSpPr>
          <p:cNvPr id="23" name="TextBox 19">
            <a:extLst>
              <a:ext uri="{FF2B5EF4-FFF2-40B4-BE49-F238E27FC236}">
                <a16:creationId xmlns:a16="http://schemas.microsoft.com/office/drawing/2014/main" id="{05B73A55-35B1-BDB0-562F-000C7664513B}"/>
              </a:ext>
            </a:extLst>
          </p:cNvPr>
          <p:cNvSpPr txBox="1">
            <a:spLocks noChangeArrowheads="1"/>
          </p:cNvSpPr>
          <p:nvPr/>
        </p:nvSpPr>
        <p:spPr bwMode="auto">
          <a:xfrm>
            <a:off x="990734" y="2658319"/>
            <a:ext cx="1665352" cy="523220"/>
          </a:xfrm>
          <a:prstGeom prst="rect">
            <a:avLst/>
          </a:prstGeom>
          <a:solidFill>
            <a:schemeClr val="bg1"/>
          </a:solidFill>
          <a:ln w="9525">
            <a:noFill/>
            <a:miter lim="800000"/>
            <a:headEnd/>
            <a:tailEnd/>
          </a:ln>
        </p:spPr>
        <p:txBody>
          <a:bodyPr wrap="square">
            <a:spAutoFit/>
          </a:bodyPr>
          <a:lstStyle/>
          <a:p>
            <a:pPr algn="ctr"/>
            <a:r>
              <a:rPr lang="en-GB" sz="1400" dirty="0">
                <a:solidFill>
                  <a:srgbClr val="FF0000"/>
                </a:solidFill>
                <a:latin typeface="Aharoni" pitchFamily="2" charset="-79"/>
                <a:cs typeface="Aharoni" pitchFamily="2" charset="-79"/>
              </a:rPr>
              <a:t>adapting existing     RESOURCES</a:t>
            </a:r>
          </a:p>
        </p:txBody>
      </p:sp>
      <p:sp>
        <p:nvSpPr>
          <p:cNvPr id="24" name="TextBox 23">
            <a:extLst>
              <a:ext uri="{FF2B5EF4-FFF2-40B4-BE49-F238E27FC236}">
                <a16:creationId xmlns:a16="http://schemas.microsoft.com/office/drawing/2014/main" id="{8D4E34BF-5CAE-E0F7-33C4-7AEF4AA91A90}"/>
              </a:ext>
            </a:extLst>
          </p:cNvPr>
          <p:cNvSpPr txBox="1"/>
          <p:nvPr/>
        </p:nvSpPr>
        <p:spPr>
          <a:xfrm>
            <a:off x="8259508" y="6009003"/>
            <a:ext cx="372218" cy="461665"/>
          </a:xfrm>
          <a:prstGeom prst="rect">
            <a:avLst/>
          </a:prstGeom>
          <a:noFill/>
        </p:spPr>
        <p:txBody>
          <a:bodyPr wrap="none" rtlCol="0">
            <a:spAutoFit/>
          </a:bodyPr>
          <a:lstStyle/>
          <a:p>
            <a:r>
              <a:rPr lang="en-GB" sz="2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0529498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C0419-2A98-8508-FD31-10095ECB43C3}"/>
              </a:ext>
            </a:extLst>
          </p:cNvPr>
          <p:cNvPicPr>
            <a:picLocks noChangeAspect="1"/>
          </p:cNvPicPr>
          <p:nvPr/>
        </p:nvPicPr>
        <p:blipFill>
          <a:blip r:embed="rId2"/>
          <a:stretch>
            <a:fillRect/>
          </a:stretch>
        </p:blipFill>
        <p:spPr>
          <a:xfrm>
            <a:off x="4442595" y="3558673"/>
            <a:ext cx="4299859" cy="3138085"/>
          </a:xfrm>
          <a:prstGeom prst="rect">
            <a:avLst/>
          </a:prstGeom>
        </p:spPr>
      </p:pic>
      <p:pic>
        <p:nvPicPr>
          <p:cNvPr id="5" name="Picture 2">
            <a:extLst>
              <a:ext uri="{FF2B5EF4-FFF2-40B4-BE49-F238E27FC236}">
                <a16:creationId xmlns:a16="http://schemas.microsoft.com/office/drawing/2014/main" id="{3E68FDC5-5E24-790C-C53E-5FB0B0DEF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252" y="689113"/>
            <a:ext cx="4896543" cy="286955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3">
            <a:extLst>
              <a:ext uri="{FF2B5EF4-FFF2-40B4-BE49-F238E27FC236}">
                <a16:creationId xmlns:a16="http://schemas.microsoft.com/office/drawing/2014/main" id="{D0D30ADE-D777-199F-9836-3846AA86B86D}"/>
              </a:ext>
            </a:extLst>
          </p:cNvPr>
          <p:cNvSpPr txBox="1">
            <a:spLocks noChangeArrowheads="1"/>
          </p:cNvSpPr>
          <p:nvPr/>
        </p:nvSpPr>
        <p:spPr bwMode="auto">
          <a:xfrm>
            <a:off x="4266314" y="2199860"/>
            <a:ext cx="648072" cy="498131"/>
          </a:xfrm>
          <a:prstGeom prst="rect">
            <a:avLst/>
          </a:prstGeom>
          <a:solidFill>
            <a:schemeClr val="bg1">
              <a:alpha val="73000"/>
            </a:scheme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CD</a:t>
            </a:r>
            <a:endParaRPr lang="en-US" altLang="en-US" sz="28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7" name="Text Box 23">
            <a:extLst>
              <a:ext uri="{FF2B5EF4-FFF2-40B4-BE49-F238E27FC236}">
                <a16:creationId xmlns:a16="http://schemas.microsoft.com/office/drawing/2014/main" id="{6626A8FD-77B9-667E-2984-7B155CBCD53A}"/>
              </a:ext>
            </a:extLst>
          </p:cNvPr>
          <p:cNvSpPr txBox="1">
            <a:spLocks noChangeArrowheads="1"/>
          </p:cNvSpPr>
          <p:nvPr/>
        </p:nvSpPr>
        <p:spPr bwMode="auto">
          <a:xfrm>
            <a:off x="5197058" y="2297873"/>
            <a:ext cx="648072" cy="498131"/>
          </a:xfrm>
          <a:prstGeom prst="rect">
            <a:avLst/>
          </a:prstGeom>
          <a:solidFill>
            <a:schemeClr val="bg1">
              <a:alpha val="63000"/>
            </a:scheme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AB</a:t>
            </a:r>
            <a:endParaRPr lang="en-US" altLang="en-US" sz="28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8" name="Text Box 23">
            <a:extLst>
              <a:ext uri="{FF2B5EF4-FFF2-40B4-BE49-F238E27FC236}">
                <a16:creationId xmlns:a16="http://schemas.microsoft.com/office/drawing/2014/main" id="{663C4435-961D-891E-B22B-FD7C636912C9}"/>
              </a:ext>
            </a:extLst>
          </p:cNvPr>
          <p:cNvSpPr txBox="1">
            <a:spLocks noChangeArrowheads="1"/>
          </p:cNvSpPr>
          <p:nvPr/>
        </p:nvSpPr>
        <p:spPr bwMode="auto">
          <a:xfrm>
            <a:off x="6091585" y="2407339"/>
            <a:ext cx="841267" cy="498131"/>
          </a:xfrm>
          <a:prstGeom prst="rect">
            <a:avLst/>
          </a:prstGeom>
          <a:solidFill>
            <a:schemeClr val="bg1">
              <a:alpha val="57000"/>
            </a:scheme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BCD</a:t>
            </a:r>
            <a:endParaRPr lang="en-US" altLang="en-US" sz="28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9" name="Text Box 23">
            <a:extLst>
              <a:ext uri="{FF2B5EF4-FFF2-40B4-BE49-F238E27FC236}">
                <a16:creationId xmlns:a16="http://schemas.microsoft.com/office/drawing/2014/main" id="{C6994400-CAB0-58A7-217E-4E4EE1FB69E5}"/>
              </a:ext>
            </a:extLst>
          </p:cNvPr>
          <p:cNvSpPr txBox="1">
            <a:spLocks noChangeArrowheads="1"/>
          </p:cNvSpPr>
          <p:nvPr/>
        </p:nvSpPr>
        <p:spPr bwMode="auto">
          <a:xfrm>
            <a:off x="7648607" y="2424597"/>
            <a:ext cx="648072" cy="498131"/>
          </a:xfrm>
          <a:prstGeom prst="rect">
            <a:avLst/>
          </a:prstGeom>
          <a:solidFill>
            <a:schemeClr val="bg1">
              <a:alpha val="87000"/>
            </a:schemeClr>
          </a:solid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CD</a:t>
            </a:r>
            <a:endParaRPr lang="en-US" altLang="en-US" sz="28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5F22A1-2396-CA5A-AAE5-8C35EB197EA3}"/>
              </a:ext>
            </a:extLst>
          </p:cNvPr>
          <p:cNvSpPr txBox="1"/>
          <p:nvPr/>
        </p:nvSpPr>
        <p:spPr>
          <a:xfrm>
            <a:off x="197822" y="1002541"/>
            <a:ext cx="3805850" cy="2431435"/>
          </a:xfrm>
          <a:prstGeom prst="rect">
            <a:avLst/>
          </a:prstGeom>
          <a:noFill/>
        </p:spPr>
        <p:txBody>
          <a:bodyPr wrap="none" rtlCol="0">
            <a:spAutoFit/>
          </a:bodyPr>
          <a:lstStyle/>
          <a:p>
            <a:r>
              <a:rPr lang="en-GB" sz="2800" b="1" dirty="0">
                <a:latin typeface="Modern Love Caps" panose="04070805081001020A01" pitchFamily="82" charset="0"/>
              </a:rPr>
              <a:t>proposition 1 </a:t>
            </a:r>
            <a:r>
              <a:rPr lang="en-GB" sz="2400" b="1" dirty="0">
                <a:latin typeface="Modern Love Caps" panose="04070805081001020A01" pitchFamily="82" charset="0"/>
              </a:rPr>
              <a:t>: </a:t>
            </a:r>
          </a:p>
          <a:p>
            <a:r>
              <a:rPr lang="en-US" sz="2400" spc="-100" dirty="0">
                <a:latin typeface="Arial" panose="020B0604020202020204" pitchFamily="34" charset="0"/>
                <a:ea typeface="Calibri" panose="020F0502020204030204" pitchFamily="34" charset="0"/>
                <a:cs typeface="Arial" panose="020B0604020202020204" pitchFamily="34" charset="0"/>
              </a:rPr>
              <a:t>The w</a:t>
            </a:r>
            <a:r>
              <a:rPr lang="en-US" sz="2400" spc="-100" dirty="0">
                <a:effectLst/>
                <a:latin typeface="Arial" panose="020B0604020202020204" pitchFamily="34" charset="0"/>
                <a:ea typeface="Calibri" panose="020F0502020204030204" pitchFamily="34" charset="0"/>
                <a:cs typeface="Arial" panose="020B0604020202020204" pitchFamily="34" charset="0"/>
              </a:rPr>
              <a:t>hole of a person’s </a:t>
            </a:r>
          </a:p>
          <a:p>
            <a:r>
              <a:rPr lang="en-US" sz="2400" spc="-100" dirty="0">
                <a:effectLst/>
                <a:latin typeface="Arial" panose="020B0604020202020204" pitchFamily="34" charset="0"/>
                <a:ea typeface="Calibri" panose="020F0502020204030204" pitchFamily="34" charset="0"/>
                <a:cs typeface="Arial" panose="020B0604020202020204" pitchFamily="34" charset="0"/>
              </a:rPr>
              <a:t>life is a resource for learning, </a:t>
            </a:r>
          </a:p>
          <a:p>
            <a:r>
              <a:rPr lang="en-US" sz="2400" spc="-100" dirty="0">
                <a:latin typeface="Arial" panose="020B0604020202020204" pitchFamily="34" charset="0"/>
                <a:ea typeface="Calibri" panose="020F0502020204030204" pitchFamily="34" charset="0"/>
                <a:cs typeface="Arial" panose="020B0604020202020204" pitchFamily="34" charset="0"/>
              </a:rPr>
              <a:t>e</a:t>
            </a:r>
            <a:r>
              <a:rPr lang="en-US" sz="2400" spc="-100" dirty="0">
                <a:effectLst/>
                <a:latin typeface="Arial" panose="020B0604020202020204" pitchFamily="34" charset="0"/>
                <a:ea typeface="Calibri" panose="020F0502020204030204" pitchFamily="34" charset="0"/>
                <a:cs typeface="Arial" panose="020B0604020202020204" pitchFamily="34" charset="0"/>
              </a:rPr>
              <a:t>ducation, creativity &amp; the</a:t>
            </a:r>
          </a:p>
          <a:p>
            <a:r>
              <a:rPr lang="en-US" sz="2400" spc="-100" dirty="0">
                <a:latin typeface="Arial" panose="020B0604020202020204" pitchFamily="34" charset="0"/>
                <a:ea typeface="Calibri" panose="020F0502020204030204" pitchFamily="34" charset="0"/>
                <a:cs typeface="Arial" panose="020B0604020202020204" pitchFamily="34" charset="0"/>
              </a:rPr>
              <a:t>d</a:t>
            </a:r>
            <a:r>
              <a:rPr lang="en-US" sz="2400" spc="-100" dirty="0">
                <a:effectLst/>
                <a:latin typeface="Arial" panose="020B0604020202020204" pitchFamily="34" charset="0"/>
                <a:ea typeface="Calibri" panose="020F0502020204030204" pitchFamily="34" charset="0"/>
                <a:cs typeface="Arial" panose="020B0604020202020204" pitchFamily="34" charset="0"/>
              </a:rPr>
              <a:t>evelopment</a:t>
            </a:r>
            <a:r>
              <a:rPr lang="en-US" sz="2400" spc="-100" dirty="0">
                <a:latin typeface="Arial" panose="020B0604020202020204" pitchFamily="34" charset="0"/>
                <a:ea typeface="Calibri" panose="020F0502020204030204" pitchFamily="34" charset="0"/>
                <a:cs typeface="Arial" panose="020B0604020202020204" pitchFamily="34" charset="0"/>
              </a:rPr>
              <a:t> o</a:t>
            </a:r>
            <a:r>
              <a:rPr lang="en-US" sz="2400" spc="-100" dirty="0">
                <a:effectLst/>
                <a:latin typeface="Arial" panose="020B0604020202020204" pitchFamily="34" charset="0"/>
                <a:ea typeface="Calibri" panose="020F0502020204030204" pitchFamily="34" charset="0"/>
                <a:cs typeface="Arial" panose="020B0604020202020204" pitchFamily="34" charset="0"/>
              </a:rPr>
              <a:t>f competence </a:t>
            </a:r>
          </a:p>
          <a:p>
            <a:r>
              <a:rPr lang="en-GB" sz="2800" b="1" dirty="0">
                <a:latin typeface="+mj-lt"/>
                <a:cs typeface="Arial" panose="020B0604020202020204" pitchFamily="34" charset="0"/>
              </a:rPr>
              <a:t> </a:t>
            </a:r>
          </a:p>
        </p:txBody>
      </p:sp>
      <p:sp>
        <p:nvSpPr>
          <p:cNvPr id="11" name="TextBox 10">
            <a:extLst>
              <a:ext uri="{FF2B5EF4-FFF2-40B4-BE49-F238E27FC236}">
                <a16:creationId xmlns:a16="http://schemas.microsoft.com/office/drawing/2014/main" id="{725697A4-A07D-C7F3-756F-65100FF2FFFC}"/>
              </a:ext>
            </a:extLst>
          </p:cNvPr>
          <p:cNvSpPr txBox="1"/>
          <p:nvPr/>
        </p:nvSpPr>
        <p:spPr>
          <a:xfrm>
            <a:off x="159125" y="3333254"/>
            <a:ext cx="2382383" cy="892552"/>
          </a:xfrm>
          <a:prstGeom prst="rect">
            <a:avLst/>
          </a:prstGeom>
          <a:noFill/>
        </p:spPr>
        <p:txBody>
          <a:bodyPr wrap="none" rtlCol="0">
            <a:spAutoFit/>
          </a:bodyPr>
          <a:lstStyle/>
          <a:p>
            <a:r>
              <a:rPr lang="en-GB" sz="2800" b="1" dirty="0">
                <a:latin typeface="Modern Love Caps" panose="04070805081001020A01" pitchFamily="82" charset="0"/>
              </a:rPr>
              <a:t>proposition 2 </a:t>
            </a:r>
            <a:r>
              <a:rPr lang="en-GB" sz="2400" b="1" dirty="0">
                <a:latin typeface="Modern Love Caps" panose="04070805081001020A01" pitchFamily="82" charset="0"/>
              </a:rPr>
              <a:t>:  </a:t>
            </a:r>
          </a:p>
          <a:p>
            <a:r>
              <a:rPr lang="en-GB" sz="2400" b="1" dirty="0">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1A4B347F-6001-6634-9FB0-5CF72FABDB6A}"/>
              </a:ext>
            </a:extLst>
          </p:cNvPr>
          <p:cNvSpPr txBox="1"/>
          <p:nvPr/>
        </p:nvSpPr>
        <p:spPr>
          <a:xfrm>
            <a:off x="159125" y="3779530"/>
            <a:ext cx="7051798" cy="2677656"/>
          </a:xfrm>
          <a:prstGeom prst="rect">
            <a:avLst/>
          </a:prstGeom>
          <a:noFill/>
        </p:spPr>
        <p:txBody>
          <a:bodyPr wrap="square" rtlCol="0">
            <a:spAutoFit/>
          </a:bodyPr>
          <a:lstStyle/>
          <a:p>
            <a:r>
              <a:rPr lang="en-GB" sz="2400" spc="-100" dirty="0">
                <a:latin typeface="Arial" panose="020B0604020202020204" pitchFamily="34" charset="0"/>
                <a:cs typeface="Arial" panose="020B0604020202020204" pitchFamily="34" charset="0"/>
              </a:rPr>
              <a:t>A key pedagogical task is to </a:t>
            </a:r>
          </a:p>
          <a:p>
            <a:r>
              <a:rPr lang="en-GB" sz="2400" spc="-100" dirty="0">
                <a:latin typeface="Arial" panose="020B0604020202020204" pitchFamily="34" charset="0"/>
                <a:cs typeface="Arial" panose="020B0604020202020204" pitchFamily="34" charset="0"/>
              </a:rPr>
              <a:t>enable learners to develop </a:t>
            </a:r>
          </a:p>
          <a:p>
            <a:r>
              <a:rPr lang="en-GB" sz="2400" spc="-100" dirty="0">
                <a:latin typeface="Arial" panose="020B0604020202020204" pitchFamily="34" charset="0"/>
                <a:cs typeface="Arial" panose="020B0604020202020204" pitchFamily="34" charset="0"/>
              </a:rPr>
              <a:t>their ecological competence </a:t>
            </a:r>
          </a:p>
          <a:p>
            <a:r>
              <a:rPr lang="en-GB" sz="2400" spc="-100" dirty="0">
                <a:latin typeface="Arial" panose="020B0604020202020204" pitchFamily="34" charset="0"/>
                <a:cs typeface="Arial" panose="020B0604020202020204" pitchFamily="34" charset="0"/>
              </a:rPr>
              <a:t>by enabling them to </a:t>
            </a:r>
          </a:p>
          <a:p>
            <a:r>
              <a:rPr lang="en-GB" sz="2400" spc="-100" dirty="0">
                <a:latin typeface="Arial" panose="020B0604020202020204" pitchFamily="34" charset="0"/>
                <a:cs typeface="Arial" panose="020B0604020202020204" pitchFamily="34" charset="0"/>
              </a:rPr>
              <a:t>create/co-create their</a:t>
            </a:r>
          </a:p>
          <a:p>
            <a:r>
              <a:rPr lang="en-GB" sz="2400" spc="-100" dirty="0">
                <a:latin typeface="Arial" panose="020B0604020202020204" pitchFamily="34" charset="0"/>
                <a:cs typeface="Arial" panose="020B0604020202020204" pitchFamily="34" charset="0"/>
              </a:rPr>
              <a:t>own ecologies of practice to </a:t>
            </a:r>
          </a:p>
          <a:p>
            <a:r>
              <a:rPr lang="en-GB" sz="2400" spc="-100" dirty="0">
                <a:latin typeface="Arial" panose="020B0604020202020204" pitchFamily="34" charset="0"/>
                <a:cs typeface="Arial" panose="020B0604020202020204" pitchFamily="34" charset="0"/>
              </a:rPr>
              <a:t>achieve their own goals</a:t>
            </a:r>
          </a:p>
        </p:txBody>
      </p:sp>
      <p:sp>
        <p:nvSpPr>
          <p:cNvPr id="2" name="TextBox 1">
            <a:extLst>
              <a:ext uri="{FF2B5EF4-FFF2-40B4-BE49-F238E27FC236}">
                <a16:creationId xmlns:a16="http://schemas.microsoft.com/office/drawing/2014/main" id="{54A5BE1D-1D2E-3307-B8AF-5AB68FAE304E}"/>
              </a:ext>
            </a:extLst>
          </p:cNvPr>
          <p:cNvSpPr txBox="1"/>
          <p:nvPr/>
        </p:nvSpPr>
        <p:spPr>
          <a:xfrm>
            <a:off x="1362017" y="104338"/>
            <a:ext cx="6211957" cy="584775"/>
          </a:xfrm>
          <a:prstGeom prst="rect">
            <a:avLst/>
          </a:prstGeom>
          <a:noFill/>
        </p:spPr>
        <p:txBody>
          <a:bodyPr wrap="none" rtlCol="0">
            <a:spAutoFit/>
          </a:bodyPr>
          <a:lstStyle/>
          <a:p>
            <a:r>
              <a:rPr lang="en-GB" sz="3200" dirty="0">
                <a:latin typeface="Modern Love Caps" panose="04070805081001020A01" pitchFamily="82" charset="0"/>
              </a:rPr>
              <a:t>Learning &amp; education for 21</a:t>
            </a:r>
            <a:r>
              <a:rPr lang="en-GB" sz="3200" baseline="30000" dirty="0">
                <a:latin typeface="Modern Love Caps" panose="04070805081001020A01" pitchFamily="82" charset="0"/>
              </a:rPr>
              <a:t>st</a:t>
            </a:r>
            <a:r>
              <a:rPr lang="en-GB" sz="3200" dirty="0">
                <a:latin typeface="Modern Love Caps" panose="04070805081001020A01" pitchFamily="82" charset="0"/>
              </a:rPr>
              <a:t> century</a:t>
            </a:r>
          </a:p>
        </p:txBody>
      </p:sp>
    </p:spTree>
    <p:extLst>
      <p:ext uri="{BB962C8B-B14F-4D97-AF65-F5344CB8AC3E}">
        <p14:creationId xmlns:p14="http://schemas.microsoft.com/office/powerpoint/2010/main" val="428139433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University of Surrey and Guildford Cathedral by slideshow bob.">
            <a:extLst>
              <a:ext uri="{FF2B5EF4-FFF2-40B4-BE49-F238E27FC236}">
                <a16:creationId xmlns:a16="http://schemas.microsoft.com/office/drawing/2014/main" id="{00650A25-C25E-2B5C-A681-85661AA10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24" y="854434"/>
            <a:ext cx="5998001" cy="305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7" descr="C:\Users\norman\Pictures\LIFEWIDE EDUCATION BOOK COVER FINAL.jpg">
            <a:extLst>
              <a:ext uri="{FF2B5EF4-FFF2-40B4-BE49-F238E27FC236}">
                <a16:creationId xmlns:a16="http://schemas.microsoft.com/office/drawing/2014/main" id="{302C822F-C7B7-97E2-ADD6-C0965E3929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2331" y="898931"/>
            <a:ext cx="2135345" cy="301442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EEF2EB-E272-841A-ED15-831F79EBBAAF}"/>
              </a:ext>
            </a:extLst>
          </p:cNvPr>
          <p:cNvPicPr>
            <a:picLocks noChangeAspect="1"/>
          </p:cNvPicPr>
          <p:nvPr/>
        </p:nvPicPr>
        <p:blipFill>
          <a:blip r:embed="rId4"/>
          <a:stretch>
            <a:fillRect/>
          </a:stretch>
        </p:blipFill>
        <p:spPr>
          <a:xfrm>
            <a:off x="376324" y="834729"/>
            <a:ext cx="1292021" cy="492198"/>
          </a:xfrm>
          <a:prstGeom prst="rect">
            <a:avLst/>
          </a:prstGeom>
        </p:spPr>
      </p:pic>
      <p:sp>
        <p:nvSpPr>
          <p:cNvPr id="7" name="TextBox 6">
            <a:extLst>
              <a:ext uri="{FF2B5EF4-FFF2-40B4-BE49-F238E27FC236}">
                <a16:creationId xmlns:a16="http://schemas.microsoft.com/office/drawing/2014/main" id="{D27F5948-8BAF-F13A-5D94-43207885E2D7}"/>
              </a:ext>
            </a:extLst>
          </p:cNvPr>
          <p:cNvSpPr txBox="1"/>
          <p:nvPr/>
        </p:nvSpPr>
        <p:spPr>
          <a:xfrm>
            <a:off x="1735335" y="843337"/>
            <a:ext cx="4572000" cy="1200329"/>
          </a:xfrm>
          <a:prstGeom prst="rect">
            <a:avLst/>
          </a:prstGeom>
          <a:noFill/>
        </p:spPr>
        <p:txBody>
          <a:bodyPr wrap="square">
            <a:spAutoFit/>
          </a:bodyPr>
          <a:lstStyle/>
          <a:p>
            <a:pPr eaLnBrk="1" hangingPunct="1"/>
            <a:r>
              <a:rPr lang="en-GB" altLang="en-US" sz="1800" dirty="0">
                <a:solidFill>
                  <a:schemeClr val="bg1"/>
                </a:solidFill>
                <a:cs typeface="Arial" panose="020B0604020202020204" pitchFamily="34" charset="0"/>
              </a:rPr>
              <a:t>Undergraduate programmes</a:t>
            </a:r>
          </a:p>
          <a:p>
            <a:pPr eaLnBrk="1" hangingPunct="1"/>
            <a:r>
              <a:rPr lang="en-GB" altLang="en-US" sz="1800" dirty="0">
                <a:solidFill>
                  <a:schemeClr val="bg1"/>
                </a:solidFill>
                <a:cs typeface="Arial" panose="020B0604020202020204" pitchFamily="34" charset="0"/>
              </a:rPr>
              <a:t>3Y academic  (30%)</a:t>
            </a:r>
          </a:p>
          <a:p>
            <a:pPr eaLnBrk="1" hangingPunct="1"/>
            <a:r>
              <a:rPr lang="en-GB" altLang="en-US" sz="1800" dirty="0">
                <a:solidFill>
                  <a:schemeClr val="bg1"/>
                </a:solidFill>
                <a:cs typeface="Arial" panose="020B0604020202020204" pitchFamily="34" charset="0"/>
              </a:rPr>
              <a:t>3Y integrated theory/practice (Health) (20%</a:t>
            </a:r>
          </a:p>
          <a:p>
            <a:pPr eaLnBrk="1" hangingPunct="1"/>
            <a:r>
              <a:rPr lang="en-GB" altLang="en-US" sz="1800" dirty="0">
                <a:solidFill>
                  <a:schemeClr val="bg1"/>
                </a:solidFill>
                <a:cs typeface="Arial" panose="020B0604020202020204" pitchFamily="34" charset="0"/>
              </a:rPr>
              <a:t>4Y academic with professional training (50%)</a:t>
            </a:r>
          </a:p>
        </p:txBody>
      </p:sp>
      <p:pic>
        <p:nvPicPr>
          <p:cNvPr id="9" name="Picture 2">
            <a:extLst>
              <a:ext uri="{FF2B5EF4-FFF2-40B4-BE49-F238E27FC236}">
                <a16:creationId xmlns:a16="http://schemas.microsoft.com/office/drawing/2014/main" id="{69944F6B-18FE-DFE8-B415-738A95E7DF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02" y="3933056"/>
            <a:ext cx="4505790" cy="28083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1F7195B-F09D-8001-C537-738B18CBD66B}"/>
              </a:ext>
            </a:extLst>
          </p:cNvPr>
          <p:cNvSpPr txBox="1"/>
          <p:nvPr/>
        </p:nvSpPr>
        <p:spPr>
          <a:xfrm>
            <a:off x="4592754" y="4567771"/>
            <a:ext cx="4551246" cy="769441"/>
          </a:xfrm>
          <a:prstGeom prst="rect">
            <a:avLst/>
          </a:prstGeom>
          <a:noFill/>
        </p:spPr>
        <p:txBody>
          <a:bodyPr wrap="none" rtlCol="0">
            <a:spAutoFit/>
          </a:bodyPr>
          <a:lstStyle/>
          <a:p>
            <a:r>
              <a:rPr lang="en-GB" sz="2400" b="1" spc="-100" dirty="0">
                <a:solidFill>
                  <a:srgbClr val="1271B2"/>
                </a:solidFill>
                <a:latin typeface="Arial Narrow" panose="020B0606020202030204" pitchFamily="34" charset="0"/>
                <a:cs typeface="Calibri" panose="020F0502020204030204" pitchFamily="34" charset="0"/>
              </a:rPr>
              <a:t>SURREY LIFEWIDE LEARNING AWARD</a:t>
            </a:r>
          </a:p>
          <a:p>
            <a:r>
              <a:rPr lang="en-GB" sz="2000" b="1" spc="-100" dirty="0">
                <a:solidFill>
                  <a:srgbClr val="1271B2"/>
                </a:solidFill>
                <a:latin typeface="Arial Narrow" panose="020B0606020202030204" pitchFamily="34" charset="0"/>
                <a:cs typeface="Calibri" panose="020F0502020204030204" pitchFamily="34" charset="0"/>
              </a:rPr>
              <a:t>valuing &amp; recognising a more complete education</a:t>
            </a:r>
          </a:p>
        </p:txBody>
      </p:sp>
      <p:sp>
        <p:nvSpPr>
          <p:cNvPr id="11" name="TextBox 10">
            <a:extLst>
              <a:ext uri="{FF2B5EF4-FFF2-40B4-BE49-F238E27FC236}">
                <a16:creationId xmlns:a16="http://schemas.microsoft.com/office/drawing/2014/main" id="{9A40E363-F82D-F265-87C4-94E7602BAEE4}"/>
              </a:ext>
            </a:extLst>
          </p:cNvPr>
          <p:cNvSpPr txBox="1"/>
          <p:nvPr/>
        </p:nvSpPr>
        <p:spPr>
          <a:xfrm>
            <a:off x="1187624" y="276687"/>
            <a:ext cx="6946132" cy="461665"/>
          </a:xfrm>
          <a:prstGeom prst="rect">
            <a:avLst/>
          </a:prstGeom>
          <a:noFill/>
        </p:spPr>
        <p:txBody>
          <a:bodyPr wrap="none" rtlCol="0">
            <a:spAutoFit/>
          </a:bodyPr>
          <a:lstStyle/>
          <a:p>
            <a:r>
              <a:rPr lang="en-GB" sz="2400" dirty="0">
                <a:latin typeface="Modern Love Caps" panose="04070805081001020A01" pitchFamily="82" charset="0"/>
              </a:rPr>
              <a:t>EXPERIMENT IN IMPLEMENTING THESE PROPOSITIONS </a:t>
            </a:r>
          </a:p>
        </p:txBody>
      </p:sp>
    </p:spTree>
    <p:extLst>
      <p:ext uri="{BB962C8B-B14F-4D97-AF65-F5344CB8AC3E}">
        <p14:creationId xmlns:p14="http://schemas.microsoft.com/office/powerpoint/2010/main" val="242164488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9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2BEF0D-2899-E82B-FC4C-98E9EA147F9F}"/>
              </a:ext>
            </a:extLst>
          </p:cNvPr>
          <p:cNvPicPr>
            <a:picLocks noChangeAspect="1"/>
          </p:cNvPicPr>
          <p:nvPr/>
        </p:nvPicPr>
        <p:blipFill>
          <a:blip r:embed="rId2"/>
          <a:stretch>
            <a:fillRect/>
          </a:stretch>
        </p:blipFill>
        <p:spPr>
          <a:xfrm>
            <a:off x="4566441" y="3429000"/>
            <a:ext cx="4392282" cy="3177836"/>
          </a:xfrm>
          <a:prstGeom prst="rect">
            <a:avLst/>
          </a:prstGeom>
        </p:spPr>
      </p:pic>
      <p:pic>
        <p:nvPicPr>
          <p:cNvPr id="14" name="Picture 13">
            <a:extLst>
              <a:ext uri="{FF2B5EF4-FFF2-40B4-BE49-F238E27FC236}">
                <a16:creationId xmlns:a16="http://schemas.microsoft.com/office/drawing/2014/main" id="{44082F8C-A009-DD6C-D6FF-AB084BA03636}"/>
              </a:ext>
            </a:extLst>
          </p:cNvPr>
          <p:cNvPicPr>
            <a:picLocks noChangeAspect="1"/>
          </p:cNvPicPr>
          <p:nvPr/>
        </p:nvPicPr>
        <p:blipFill>
          <a:blip r:embed="rId3"/>
          <a:stretch>
            <a:fillRect/>
          </a:stretch>
        </p:blipFill>
        <p:spPr>
          <a:xfrm>
            <a:off x="185278" y="2931574"/>
            <a:ext cx="3954673" cy="2343069"/>
          </a:xfrm>
          <a:prstGeom prst="rect">
            <a:avLst/>
          </a:prstGeom>
        </p:spPr>
      </p:pic>
      <p:sp>
        <p:nvSpPr>
          <p:cNvPr id="20" name="TextBox 19">
            <a:extLst>
              <a:ext uri="{FF2B5EF4-FFF2-40B4-BE49-F238E27FC236}">
                <a16:creationId xmlns:a16="http://schemas.microsoft.com/office/drawing/2014/main" id="{DC2E2B3C-742D-B7BF-9413-868A8841774C}"/>
              </a:ext>
            </a:extLst>
          </p:cNvPr>
          <p:cNvSpPr txBox="1"/>
          <p:nvPr/>
        </p:nvSpPr>
        <p:spPr>
          <a:xfrm>
            <a:off x="127170" y="2596241"/>
            <a:ext cx="838691" cy="369332"/>
          </a:xfrm>
          <a:prstGeom prst="rect">
            <a:avLst/>
          </a:prstGeom>
          <a:noFill/>
        </p:spPr>
        <p:txBody>
          <a:bodyPr wrap="none" rtlCol="0">
            <a:spAutoFit/>
          </a:bodyPr>
          <a:lstStyle/>
          <a:p>
            <a:r>
              <a:rPr lang="en-GB" b="1" dirty="0">
                <a:solidFill>
                  <a:srgbClr val="F80ED7"/>
                </a:solidFill>
              </a:rPr>
              <a:t>1 Map</a:t>
            </a:r>
          </a:p>
        </p:txBody>
      </p:sp>
      <p:sp>
        <p:nvSpPr>
          <p:cNvPr id="25" name="TextBox 24">
            <a:extLst>
              <a:ext uri="{FF2B5EF4-FFF2-40B4-BE49-F238E27FC236}">
                <a16:creationId xmlns:a16="http://schemas.microsoft.com/office/drawing/2014/main" id="{7E7D5DF9-A1B8-36E8-F166-B5932C9F49F5}"/>
              </a:ext>
            </a:extLst>
          </p:cNvPr>
          <p:cNvSpPr txBox="1"/>
          <p:nvPr/>
        </p:nvSpPr>
        <p:spPr>
          <a:xfrm>
            <a:off x="5610454" y="3750372"/>
            <a:ext cx="1193794" cy="369332"/>
          </a:xfrm>
          <a:prstGeom prst="rect">
            <a:avLst/>
          </a:prstGeom>
          <a:solidFill>
            <a:schemeClr val="bg1">
              <a:alpha val="91000"/>
            </a:schemeClr>
          </a:solidFill>
        </p:spPr>
        <p:txBody>
          <a:bodyPr wrap="square" rtlCol="0">
            <a:spAutoFit/>
          </a:bodyPr>
          <a:lstStyle/>
          <a:p>
            <a:r>
              <a:rPr lang="en-GB" b="1" dirty="0">
                <a:solidFill>
                  <a:srgbClr val="F80ED7"/>
                </a:solidFill>
              </a:rPr>
              <a:t>4 Record</a:t>
            </a:r>
          </a:p>
        </p:txBody>
      </p:sp>
      <p:sp>
        <p:nvSpPr>
          <p:cNvPr id="26" name="TextBox 25">
            <a:extLst>
              <a:ext uri="{FF2B5EF4-FFF2-40B4-BE49-F238E27FC236}">
                <a16:creationId xmlns:a16="http://schemas.microsoft.com/office/drawing/2014/main" id="{69D8731F-0D6C-2DFB-2A27-3B585DE27AB4}"/>
              </a:ext>
            </a:extLst>
          </p:cNvPr>
          <p:cNvSpPr txBox="1"/>
          <p:nvPr/>
        </p:nvSpPr>
        <p:spPr>
          <a:xfrm>
            <a:off x="4830246" y="2845205"/>
            <a:ext cx="2888261" cy="369332"/>
          </a:xfrm>
          <a:prstGeom prst="rect">
            <a:avLst/>
          </a:prstGeom>
          <a:solidFill>
            <a:schemeClr val="bg1">
              <a:alpha val="68000"/>
            </a:schemeClr>
          </a:solidFill>
        </p:spPr>
        <p:txBody>
          <a:bodyPr wrap="square" rtlCol="0">
            <a:spAutoFit/>
          </a:bodyPr>
          <a:lstStyle/>
          <a:p>
            <a:r>
              <a:rPr lang="en-GB" b="1" dirty="0">
                <a:solidFill>
                  <a:srgbClr val="F80ED7"/>
                </a:solidFill>
              </a:rPr>
              <a:t>5 Reflect &amp; Synthesize</a:t>
            </a:r>
          </a:p>
        </p:txBody>
      </p:sp>
      <p:sp>
        <p:nvSpPr>
          <p:cNvPr id="27" name="TextBox 26">
            <a:extLst>
              <a:ext uri="{FF2B5EF4-FFF2-40B4-BE49-F238E27FC236}">
                <a16:creationId xmlns:a16="http://schemas.microsoft.com/office/drawing/2014/main" id="{80D342DB-C670-7A6B-4408-837384DFBBAA}"/>
              </a:ext>
            </a:extLst>
          </p:cNvPr>
          <p:cNvSpPr txBox="1"/>
          <p:nvPr/>
        </p:nvSpPr>
        <p:spPr>
          <a:xfrm>
            <a:off x="1145535" y="72588"/>
            <a:ext cx="7322838" cy="461665"/>
          </a:xfrm>
          <a:prstGeom prst="rect">
            <a:avLst/>
          </a:prstGeom>
          <a:noFill/>
        </p:spPr>
        <p:txBody>
          <a:bodyPr wrap="none" rtlCol="0">
            <a:spAutoFit/>
          </a:bodyPr>
          <a:lstStyle/>
          <a:p>
            <a:r>
              <a:rPr lang="en-GB" sz="2400" dirty="0">
                <a:latin typeface="Modern Love Caps" panose="04070805081001020A01" pitchFamily="82" charset="0"/>
              </a:rPr>
              <a:t>EXTRA-CURRICULUM – PERSONAL PROJECTS &amp; CHALLENGES</a:t>
            </a:r>
          </a:p>
        </p:txBody>
      </p:sp>
      <p:pic>
        <p:nvPicPr>
          <p:cNvPr id="28" name="Picture 4">
            <a:extLst>
              <a:ext uri="{FF2B5EF4-FFF2-40B4-BE49-F238E27FC236}">
                <a16:creationId xmlns:a16="http://schemas.microsoft.com/office/drawing/2014/main" id="{5F15C930-81EC-4A76-2EB8-A1F729071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943" y="431331"/>
            <a:ext cx="4017868" cy="24040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B690C9C-7ABD-F2BF-E00C-3913A85FAADA}"/>
              </a:ext>
            </a:extLst>
          </p:cNvPr>
          <p:cNvPicPr>
            <a:picLocks noChangeAspect="1"/>
          </p:cNvPicPr>
          <p:nvPr/>
        </p:nvPicPr>
        <p:blipFill>
          <a:blip r:embed="rId5"/>
          <a:stretch>
            <a:fillRect/>
          </a:stretch>
        </p:blipFill>
        <p:spPr>
          <a:xfrm>
            <a:off x="185277" y="5036979"/>
            <a:ext cx="3738651" cy="1766119"/>
          </a:xfrm>
          <a:prstGeom prst="rect">
            <a:avLst/>
          </a:prstGeom>
        </p:spPr>
      </p:pic>
      <p:sp>
        <p:nvSpPr>
          <p:cNvPr id="4" name="TextBox 3">
            <a:extLst>
              <a:ext uri="{FF2B5EF4-FFF2-40B4-BE49-F238E27FC236}">
                <a16:creationId xmlns:a16="http://schemas.microsoft.com/office/drawing/2014/main" id="{34A191C4-C72B-BCF5-6925-B6982C4E6F1C}"/>
              </a:ext>
            </a:extLst>
          </p:cNvPr>
          <p:cNvSpPr txBox="1"/>
          <p:nvPr/>
        </p:nvSpPr>
        <p:spPr>
          <a:xfrm>
            <a:off x="185276" y="5250449"/>
            <a:ext cx="864339" cy="369332"/>
          </a:xfrm>
          <a:prstGeom prst="rect">
            <a:avLst/>
          </a:prstGeom>
          <a:noFill/>
        </p:spPr>
        <p:txBody>
          <a:bodyPr wrap="none" rtlCol="0">
            <a:spAutoFit/>
          </a:bodyPr>
          <a:lstStyle/>
          <a:p>
            <a:r>
              <a:rPr lang="en-GB" b="1" dirty="0">
                <a:solidFill>
                  <a:srgbClr val="F80ED7"/>
                </a:solidFill>
              </a:rPr>
              <a:t>2 Plan</a:t>
            </a:r>
          </a:p>
        </p:txBody>
      </p:sp>
      <p:sp>
        <p:nvSpPr>
          <p:cNvPr id="5" name="Isosceles Triangle 4">
            <a:extLst>
              <a:ext uri="{FF2B5EF4-FFF2-40B4-BE49-F238E27FC236}">
                <a16:creationId xmlns:a16="http://schemas.microsoft.com/office/drawing/2014/main" id="{ECE48DD7-A1F2-22BD-6BC9-894ADE95DC32}"/>
              </a:ext>
            </a:extLst>
          </p:cNvPr>
          <p:cNvSpPr/>
          <p:nvPr/>
        </p:nvSpPr>
        <p:spPr>
          <a:xfrm rot="5400000">
            <a:off x="4316141" y="5405391"/>
            <a:ext cx="223682" cy="1008113"/>
          </a:xfrm>
          <a:prstGeom prst="triangle">
            <a:avLst>
              <a:gd name="adj" fmla="val 57055"/>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D293B915-B9CA-AE2B-8501-268EE4B5AE78}"/>
              </a:ext>
            </a:extLst>
          </p:cNvPr>
          <p:cNvSpPr/>
          <p:nvPr/>
        </p:nvSpPr>
        <p:spPr>
          <a:xfrm rot="20198772">
            <a:off x="5480136" y="3141667"/>
            <a:ext cx="164416" cy="669092"/>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01EFE1B4-C749-81F7-7724-AC5600D458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8950" y="676983"/>
            <a:ext cx="2947466" cy="2163312"/>
          </a:xfrm>
          <a:prstGeom prst="rect">
            <a:avLst/>
          </a:prstGeom>
          <a:noFill/>
          <a:extLst>
            <a:ext uri="{909E8E84-426E-40DD-AFC4-6F175D3DCCD1}">
              <a14:hiddenFill xmlns:a14="http://schemas.microsoft.com/office/drawing/2010/main">
                <a:solidFill>
                  <a:srgbClr val="FFFFFF"/>
                </a:solidFill>
              </a14:hiddenFill>
            </a:ext>
          </a:extLst>
        </p:spPr>
      </p:pic>
      <p:sp>
        <p:nvSpPr>
          <p:cNvPr id="13" name="Isosceles Triangle 12">
            <a:extLst>
              <a:ext uri="{FF2B5EF4-FFF2-40B4-BE49-F238E27FC236}">
                <a16:creationId xmlns:a16="http://schemas.microsoft.com/office/drawing/2014/main" id="{9A9E4451-3F18-8CFB-9B55-9153ABE2D47E}"/>
              </a:ext>
            </a:extLst>
          </p:cNvPr>
          <p:cNvSpPr/>
          <p:nvPr/>
        </p:nvSpPr>
        <p:spPr>
          <a:xfrm rot="10800000">
            <a:off x="2429833" y="5157147"/>
            <a:ext cx="194556" cy="648072"/>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38A41027-8C57-E272-BB71-C42E96486484}"/>
              </a:ext>
            </a:extLst>
          </p:cNvPr>
          <p:cNvSpPr txBox="1"/>
          <p:nvPr/>
        </p:nvSpPr>
        <p:spPr>
          <a:xfrm>
            <a:off x="5414097" y="4380390"/>
            <a:ext cx="1586508" cy="830997"/>
          </a:xfrm>
          <a:prstGeom prst="rect">
            <a:avLst/>
          </a:prstGeom>
          <a:noFill/>
        </p:spPr>
        <p:txBody>
          <a:bodyPr wrap="square" rtlCol="0">
            <a:spAutoFit/>
          </a:bodyPr>
          <a:lstStyle/>
          <a:p>
            <a:pPr algn="ctr"/>
            <a:r>
              <a:rPr lang="en-GB" sz="2400" b="1" dirty="0">
                <a:solidFill>
                  <a:srgbClr val="F80ED7"/>
                </a:solidFill>
              </a:rPr>
              <a:t>3 Act &amp;   React</a:t>
            </a:r>
          </a:p>
        </p:txBody>
      </p:sp>
      <p:sp>
        <p:nvSpPr>
          <p:cNvPr id="2" name="Freeform: Shape 1">
            <a:extLst>
              <a:ext uri="{FF2B5EF4-FFF2-40B4-BE49-F238E27FC236}">
                <a16:creationId xmlns:a16="http://schemas.microsoft.com/office/drawing/2014/main" id="{66446E81-F6BF-A40E-465C-DCE96B8316A6}"/>
              </a:ext>
            </a:extLst>
          </p:cNvPr>
          <p:cNvSpPr/>
          <p:nvPr/>
        </p:nvSpPr>
        <p:spPr>
          <a:xfrm>
            <a:off x="2244436" y="1294295"/>
            <a:ext cx="4644737" cy="1719069"/>
          </a:xfrm>
          <a:custGeom>
            <a:avLst/>
            <a:gdLst>
              <a:gd name="connsiteX0" fmla="*/ 0 w 4644737"/>
              <a:gd name="connsiteY0" fmla="*/ 1719069 h 1719069"/>
              <a:gd name="connsiteX1" fmla="*/ 904009 w 4644737"/>
              <a:gd name="connsiteY1" fmla="*/ 669587 h 1719069"/>
              <a:gd name="connsiteX2" fmla="*/ 3252355 w 4644737"/>
              <a:gd name="connsiteY2" fmla="*/ 66914 h 1719069"/>
              <a:gd name="connsiteX3" fmla="*/ 4644737 w 4644737"/>
              <a:gd name="connsiteY3" fmla="*/ 14960 h 1719069"/>
              <a:gd name="connsiteX4" fmla="*/ 4644737 w 4644737"/>
              <a:gd name="connsiteY4" fmla="*/ 14960 h 171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4737" h="1719069">
                <a:moveTo>
                  <a:pt x="0" y="1719069"/>
                </a:moveTo>
                <a:cubicBezTo>
                  <a:pt x="180975" y="1332007"/>
                  <a:pt x="361950" y="944946"/>
                  <a:pt x="904009" y="669587"/>
                </a:cubicBezTo>
                <a:cubicBezTo>
                  <a:pt x="1446068" y="394228"/>
                  <a:pt x="2628900" y="176019"/>
                  <a:pt x="3252355" y="66914"/>
                </a:cubicBezTo>
                <a:cubicBezTo>
                  <a:pt x="3875810" y="-42191"/>
                  <a:pt x="4644737" y="14960"/>
                  <a:pt x="4644737" y="14960"/>
                </a:cubicBezTo>
                <a:lnTo>
                  <a:pt x="4644737" y="14960"/>
                </a:lnTo>
              </a:path>
            </a:pathLst>
          </a:custGeom>
          <a:noFill/>
          <a:ln w="41275">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151707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1F942F-E3DD-E4A1-72F0-A4DC16B1C4E4}"/>
              </a:ext>
            </a:extLst>
          </p:cNvPr>
          <p:cNvSpPr txBox="1"/>
          <p:nvPr/>
        </p:nvSpPr>
        <p:spPr>
          <a:xfrm>
            <a:off x="269776" y="1196752"/>
            <a:ext cx="8604448" cy="5212068"/>
          </a:xfrm>
          <a:prstGeom prst="rect">
            <a:avLst/>
          </a:prstGeom>
          <a:noFill/>
        </p:spPr>
        <p:txBody>
          <a:bodyPr wrap="square">
            <a:spAutoFit/>
          </a:bodyPr>
          <a:lstStyle/>
          <a:p>
            <a:pPr marL="180340" indent="-180340">
              <a:lnSpc>
                <a:spcPct val="107000"/>
              </a:lnSpc>
            </a:pPr>
            <a:r>
              <a:rPr lang="en-GB" sz="2400" b="1" spc="-100" dirty="0">
                <a:latin typeface="Calibri" panose="020F0502020204030204" pitchFamily="34" charset="0"/>
                <a:ea typeface="Calibri" panose="020F0502020204030204" pitchFamily="34" charset="0"/>
                <a:cs typeface="Calibri" panose="020F0502020204030204" pitchFamily="34" charset="0"/>
              </a:rPr>
              <a:t>Award Capabilities &amp; Values Statement</a:t>
            </a:r>
            <a:endParaRPr lang="en-GB" sz="2400" b="1" spc="-100" dirty="0">
              <a:effectLst/>
              <a:latin typeface="Calibri" panose="020F0502020204030204" pitchFamily="34" charset="0"/>
              <a:ea typeface="Calibri" panose="020F0502020204030204" pitchFamily="34" charset="0"/>
              <a:cs typeface="Calibri" panose="020F0502020204030204" pitchFamily="34" charset="0"/>
            </a:endParaRPr>
          </a:p>
          <a:p>
            <a:pPr marL="180340" indent="-180340">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1   Managing and evaluating my own development</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a:p>
            <a:pPr marL="358775" indent="-358775">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2   Being able to deal with situations, solve problems, work with challenge   and uncertainty and take advantage of opportunity</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a:p>
            <a:pPr marL="180340" indent="-180340">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3   Being able to find out what you need to know to do what you need to do</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a:p>
            <a:pPr marL="180340" indent="-180340">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4   Being creative and enterprising</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a:p>
            <a:pPr marL="180340" indent="-180340">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5   Being an effective communicator</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a:p>
            <a:pPr marL="180340" indent="-180340">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6   Being able to work with and lead others</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a:p>
            <a:pPr marL="180340" indent="-180340">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7   Behaving ethically and with social responsibility</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a:p>
            <a:pPr marL="180340" indent="-180340">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8   Other areas of personal development that are important to me</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a:p>
            <a:pPr marL="180340" indent="-180340">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9   My will to be and become who I want to be</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a:p>
            <a:pPr marL="180340" indent="-180340">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10 My values and the value I add to my enterprises</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a:p>
            <a:pPr marL="180340" indent="-180340">
              <a:lnSpc>
                <a:spcPct val="107000"/>
              </a:lnSpc>
            </a:pPr>
            <a:r>
              <a:rPr lang="en-GB" sz="2400" spc="-100" dirty="0">
                <a:effectLst/>
                <a:latin typeface="Calibri" panose="020F0502020204030204" pitchFamily="34" charset="0"/>
                <a:ea typeface="Calibri" panose="020F0502020204030204" pitchFamily="34" charset="0"/>
                <a:cs typeface="Calibri" panose="020F0502020204030204" pitchFamily="34" charset="0"/>
              </a:rPr>
              <a:t>11 My growing confidence in my own ability</a:t>
            </a:r>
            <a:endParaRPr lang="en-GB" sz="2400" spc="-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83FDCE0-3FA9-AA60-9FEC-13ABADBC0FA2}"/>
              </a:ext>
            </a:extLst>
          </p:cNvPr>
          <p:cNvSpPr txBox="1"/>
          <p:nvPr/>
        </p:nvSpPr>
        <p:spPr>
          <a:xfrm>
            <a:off x="467544" y="485064"/>
            <a:ext cx="7943200" cy="523220"/>
          </a:xfrm>
          <a:prstGeom prst="rect">
            <a:avLst/>
          </a:prstGeom>
          <a:noFill/>
        </p:spPr>
        <p:txBody>
          <a:bodyPr wrap="none" rtlCol="0">
            <a:spAutoFit/>
          </a:bodyPr>
          <a:lstStyle/>
          <a:p>
            <a:r>
              <a:rPr lang="en-GB" sz="2800" dirty="0">
                <a:latin typeface="Modern Love Caps" panose="04070805081001020A01" pitchFamily="82" charset="0"/>
              </a:rPr>
              <a:t>SYNTHESIS ACCOUNT OF EXPERIENCES &amp; DEVELOPMENT</a:t>
            </a:r>
          </a:p>
        </p:txBody>
      </p:sp>
    </p:spTree>
    <p:extLst>
      <p:ext uri="{BB962C8B-B14F-4D97-AF65-F5344CB8AC3E}">
        <p14:creationId xmlns:p14="http://schemas.microsoft.com/office/powerpoint/2010/main" val="49340651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9" name="Picture 3" descr="tanvir kaur's blog">
            <a:extLst>
              <a:ext uri="{FF2B5EF4-FFF2-40B4-BE49-F238E27FC236}">
                <a16:creationId xmlns:a16="http://schemas.microsoft.com/office/drawing/2014/main" id="{084C25DB-FDF4-4755-8BE0-C8ADDA420A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212" r="7809"/>
          <a:stretch>
            <a:fillRect/>
          </a:stretch>
        </p:blipFill>
        <p:spPr bwMode="auto">
          <a:xfrm>
            <a:off x="1607840" y="2360193"/>
            <a:ext cx="1451014" cy="2108286"/>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2820" name="Text Box 4">
            <a:extLst>
              <a:ext uri="{FF2B5EF4-FFF2-40B4-BE49-F238E27FC236}">
                <a16:creationId xmlns:a16="http://schemas.microsoft.com/office/drawing/2014/main" id="{578CD14C-1D7A-4C51-B25B-59A3084598A7}"/>
              </a:ext>
            </a:extLst>
          </p:cNvPr>
          <p:cNvSpPr txBox="1">
            <a:spLocks noChangeArrowheads="1"/>
          </p:cNvSpPr>
          <p:nvPr/>
        </p:nvSpPr>
        <p:spPr bwMode="auto">
          <a:xfrm>
            <a:off x="41156" y="2091072"/>
            <a:ext cx="174299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altLang="en-US" sz="2000" b="1" dirty="0">
                <a:solidFill>
                  <a:prstClr val="black"/>
                </a:solidFill>
                <a:latin typeface="Arial Narrow" panose="020B0606020202030204" pitchFamily="34" charset="0"/>
              </a:rPr>
              <a:t>CATCHING STORIES</a:t>
            </a:r>
          </a:p>
          <a:p>
            <a:pPr algn="ctr">
              <a:spcBef>
                <a:spcPts val="0"/>
              </a:spcBef>
              <a:buNone/>
            </a:pPr>
            <a:r>
              <a:rPr lang="en-GB" altLang="en-US" sz="2000" b="1" dirty="0">
                <a:solidFill>
                  <a:prstClr val="black"/>
                </a:solidFill>
                <a:latin typeface="Arial Narrow" panose="020B0606020202030204" pitchFamily="34" charset="0"/>
              </a:rPr>
              <a:t>Shoe box</a:t>
            </a:r>
          </a:p>
          <a:p>
            <a:pPr algn="ctr">
              <a:spcBef>
                <a:spcPts val="0"/>
              </a:spcBef>
              <a:buNone/>
            </a:pPr>
            <a:r>
              <a:rPr lang="en-GB" altLang="en-US" sz="2000" b="1" dirty="0">
                <a:solidFill>
                  <a:prstClr val="black"/>
                </a:solidFill>
                <a:latin typeface="Arial Narrow" panose="020B0606020202030204" pitchFamily="34" charset="0"/>
              </a:rPr>
              <a:t>Blog</a:t>
            </a:r>
          </a:p>
          <a:p>
            <a:pPr algn="ctr">
              <a:spcBef>
                <a:spcPts val="0"/>
              </a:spcBef>
              <a:buNone/>
            </a:pPr>
            <a:r>
              <a:rPr lang="en-GB" altLang="en-US" sz="2000" b="1" dirty="0">
                <a:solidFill>
                  <a:prstClr val="black"/>
                </a:solidFill>
                <a:latin typeface="Arial Narrow" panose="020B0606020202030204" pitchFamily="34" charset="0"/>
              </a:rPr>
              <a:t>Scrapbook</a:t>
            </a:r>
          </a:p>
          <a:p>
            <a:pPr algn="ctr">
              <a:spcBef>
                <a:spcPts val="0"/>
              </a:spcBef>
              <a:buNone/>
            </a:pPr>
            <a:r>
              <a:rPr lang="en-GB" altLang="en-US" sz="2000" b="1" dirty="0">
                <a:solidFill>
                  <a:prstClr val="black"/>
                </a:solidFill>
                <a:latin typeface="Arial Narrow" panose="020B0606020202030204" pitchFamily="34" charset="0"/>
              </a:rPr>
              <a:t>E-portfolio</a:t>
            </a:r>
          </a:p>
          <a:p>
            <a:pPr algn="ctr">
              <a:spcBef>
                <a:spcPts val="0"/>
              </a:spcBef>
              <a:buNone/>
            </a:pPr>
            <a:r>
              <a:rPr lang="en-GB" altLang="en-US" sz="2000" b="1" dirty="0">
                <a:solidFill>
                  <a:prstClr val="black"/>
                </a:solidFill>
                <a:latin typeface="Arial Narrow" panose="020B0606020202030204" pitchFamily="34" charset="0"/>
              </a:rPr>
              <a:t>Video diary</a:t>
            </a:r>
          </a:p>
          <a:p>
            <a:pPr algn="ctr">
              <a:spcBef>
                <a:spcPts val="0"/>
              </a:spcBef>
              <a:buNone/>
            </a:pPr>
            <a:r>
              <a:rPr lang="en-GB" altLang="en-US" sz="2000" b="1" dirty="0">
                <a:solidFill>
                  <a:prstClr val="black"/>
                </a:solidFill>
                <a:latin typeface="Arial Narrow" panose="020B0606020202030204" pitchFamily="34" charset="0"/>
              </a:rPr>
              <a:t>Digital story</a:t>
            </a:r>
          </a:p>
          <a:p>
            <a:pPr algn="ctr">
              <a:spcBef>
                <a:spcPts val="0"/>
              </a:spcBef>
              <a:buNone/>
            </a:pPr>
            <a:r>
              <a:rPr lang="en-GB" altLang="en-US" sz="2000" b="1" dirty="0">
                <a:solidFill>
                  <a:prstClr val="black"/>
                </a:solidFill>
                <a:latin typeface="Arial Narrow" panose="020B0606020202030204" pitchFamily="34" charset="0"/>
              </a:rPr>
              <a:t>Movie</a:t>
            </a:r>
          </a:p>
          <a:p>
            <a:pPr algn="ctr">
              <a:spcBef>
                <a:spcPts val="0"/>
              </a:spcBef>
              <a:buNone/>
            </a:pPr>
            <a:r>
              <a:rPr lang="en-GB" altLang="en-US" sz="2000" b="1" dirty="0">
                <a:solidFill>
                  <a:prstClr val="black"/>
                </a:solidFill>
                <a:latin typeface="Arial Narrow" panose="020B0606020202030204" pitchFamily="34" charset="0"/>
              </a:rPr>
              <a:t>Slide show</a:t>
            </a:r>
          </a:p>
          <a:p>
            <a:pPr algn="ctr">
              <a:spcBef>
                <a:spcPts val="0"/>
              </a:spcBef>
              <a:buNone/>
            </a:pPr>
            <a:endParaRPr lang="en-GB" altLang="en-US" sz="2000" b="1" dirty="0">
              <a:solidFill>
                <a:prstClr val="black"/>
              </a:solidFill>
              <a:latin typeface="Arial Narrow" panose="020B0606020202030204" pitchFamily="34" charset="0"/>
            </a:endParaRPr>
          </a:p>
          <a:p>
            <a:pPr>
              <a:spcBef>
                <a:spcPct val="50000"/>
              </a:spcBef>
              <a:buNone/>
            </a:pPr>
            <a:endParaRPr lang="en-GB" altLang="en-US" sz="2000" dirty="0">
              <a:solidFill>
                <a:prstClr val="black"/>
              </a:solidFill>
              <a:latin typeface="Arial" panose="020B0604020202020204" pitchFamily="34" charset="0"/>
            </a:endParaRPr>
          </a:p>
        </p:txBody>
      </p:sp>
      <p:pic>
        <p:nvPicPr>
          <p:cNvPr id="162821" name="Picture 5" descr="DSC01150">
            <a:extLst>
              <a:ext uri="{FF2B5EF4-FFF2-40B4-BE49-F238E27FC236}">
                <a16:creationId xmlns:a16="http://schemas.microsoft.com/office/drawing/2014/main" id="{8C503594-0317-4331-945D-D9A826DC67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5552" y="2411901"/>
            <a:ext cx="1451013" cy="204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2823" name="Picture 2" descr="Thumbnail">
            <a:extLst>
              <a:ext uri="{FF2B5EF4-FFF2-40B4-BE49-F238E27FC236}">
                <a16:creationId xmlns:a16="http://schemas.microsoft.com/office/drawing/2014/main" id="{653BA4DD-4D45-485A-A918-E40C7CD3C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1928" y="2748143"/>
            <a:ext cx="2339954" cy="163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Picture 4" descr="Thumbnail">
            <a:extLst>
              <a:ext uri="{FF2B5EF4-FFF2-40B4-BE49-F238E27FC236}">
                <a16:creationId xmlns:a16="http://schemas.microsoft.com/office/drawing/2014/main" id="{6F488B05-974B-4D5E-930B-80FAE1411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8854" y="2902907"/>
            <a:ext cx="1742990" cy="125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6" descr="YouTube home">
            <a:extLst>
              <a:ext uri="{FF2B5EF4-FFF2-40B4-BE49-F238E27FC236}">
                <a16:creationId xmlns:a16="http://schemas.microsoft.com/office/drawing/2014/main" id="{51D81C78-4C2A-40A2-9F35-245FE84DD5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1" y="-136923"/>
            <a:ext cx="7144" cy="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6" name="Picture 7" descr="C:\Users\norman\Pictures\CREATIVITY\YOUTUBE.png">
            <a:extLst>
              <a:ext uri="{FF2B5EF4-FFF2-40B4-BE49-F238E27FC236}">
                <a16:creationId xmlns:a16="http://schemas.microsoft.com/office/drawing/2014/main" id="{1624227B-9EDD-4463-AC97-9DDDF4435E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9298" y="4060842"/>
            <a:ext cx="785813" cy="35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7" name="TextBox 10">
            <a:extLst>
              <a:ext uri="{FF2B5EF4-FFF2-40B4-BE49-F238E27FC236}">
                <a16:creationId xmlns:a16="http://schemas.microsoft.com/office/drawing/2014/main" id="{49E7B0A7-4259-4701-AE7F-DABB2B82EDA8}"/>
              </a:ext>
            </a:extLst>
          </p:cNvPr>
          <p:cNvSpPr txBox="1">
            <a:spLocks noChangeArrowheads="1"/>
          </p:cNvSpPr>
          <p:nvPr/>
        </p:nvSpPr>
        <p:spPr bwMode="auto">
          <a:xfrm>
            <a:off x="2379650" y="1353772"/>
            <a:ext cx="58546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2400" b="1" dirty="0">
                <a:latin typeface="Arial Narrow" panose="020B0606020202030204" pitchFamily="34" charset="0"/>
              </a:rPr>
              <a:t>Narratives of becoming within which ecologies for practice, learning and creativity reside</a:t>
            </a:r>
          </a:p>
        </p:txBody>
      </p:sp>
      <p:sp>
        <p:nvSpPr>
          <p:cNvPr id="4" name="Rectangle 3">
            <a:extLst>
              <a:ext uri="{FF2B5EF4-FFF2-40B4-BE49-F238E27FC236}">
                <a16:creationId xmlns:a16="http://schemas.microsoft.com/office/drawing/2014/main" id="{5771AB98-213B-4A5C-9B12-B7AC058DFB86}"/>
              </a:ext>
            </a:extLst>
          </p:cNvPr>
          <p:cNvSpPr/>
          <p:nvPr/>
        </p:nvSpPr>
        <p:spPr>
          <a:xfrm>
            <a:off x="1752834" y="4801067"/>
            <a:ext cx="7076974" cy="1323439"/>
          </a:xfrm>
          <a:prstGeom prst="rect">
            <a:avLst/>
          </a:prstGeom>
        </p:spPr>
        <p:txBody>
          <a:bodyPr wrap="square">
            <a:spAutoFit/>
          </a:bodyPr>
          <a:lstStyle/>
          <a:p>
            <a:pPr algn="ctr"/>
            <a:r>
              <a:rPr lang="en-US" sz="2000" b="1" dirty="0">
                <a:solidFill>
                  <a:srgbClr val="333333"/>
                </a:solidFill>
                <a:latin typeface="Arial" panose="020B0604020202020204" pitchFamily="34" charset="0"/>
                <a:ea typeface="Times New Roman" panose="02020603050405020304" pitchFamily="18" charset="0"/>
                <a:cs typeface="Arial" panose="020B0604020202020204" pitchFamily="34" charset="0"/>
              </a:rPr>
              <a:t>Using life as curriculum enables students to reflect on their own ontological journey to reach self-awareness – the sense of authoring their life and how they construct themselves.</a:t>
            </a:r>
            <a:r>
              <a:rPr lang="en-US" sz="2000" b="1" dirty="0">
                <a:solidFill>
                  <a:prstClr val="black"/>
                </a:solidFill>
                <a:latin typeface="Arial" panose="020B0604020202020204" pitchFamily="34" charset="0"/>
                <a:cs typeface="Arial" panose="020B0604020202020204" pitchFamily="34" charset="0"/>
              </a:rPr>
              <a:t> </a:t>
            </a:r>
            <a:r>
              <a:rPr lang="en-US" sz="2000" b="1" i="1" dirty="0">
                <a:solidFill>
                  <a:prstClr val="black"/>
                </a:solidFill>
                <a:latin typeface="Arial" panose="020B0604020202020204" pitchFamily="34" charset="0"/>
                <a:cs typeface="Arial" panose="020B0604020202020204" pitchFamily="34" charset="0"/>
              </a:rPr>
              <a:t>Pharr Sharrah</a:t>
            </a:r>
            <a:endParaRPr lang="en-US" sz="20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54FB28F-CE8C-4F46-BA7E-776C1605BC79}"/>
              </a:ext>
            </a:extLst>
          </p:cNvPr>
          <p:cNvSpPr txBox="1"/>
          <p:nvPr/>
        </p:nvSpPr>
        <p:spPr>
          <a:xfrm>
            <a:off x="459441" y="436409"/>
            <a:ext cx="7704353" cy="584775"/>
          </a:xfrm>
          <a:prstGeom prst="rect">
            <a:avLst/>
          </a:prstGeom>
          <a:noFill/>
        </p:spPr>
        <p:txBody>
          <a:bodyPr wrap="none" rtlCol="0">
            <a:spAutoFit/>
          </a:bodyPr>
          <a:lstStyle/>
          <a:p>
            <a:r>
              <a:rPr lang="en-GB" sz="3200" b="1" dirty="0">
                <a:solidFill>
                  <a:prstClr val="black"/>
                </a:solidFill>
                <a:latin typeface="Modern Love Caps" panose="04070805081001020A01" pitchFamily="82" charset="0"/>
              </a:rPr>
              <a:t>LIFE AS CURRICULUM – AUTHORING YOUR LIFE</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a:extLst>
              <a:ext uri="{FF2B5EF4-FFF2-40B4-BE49-F238E27FC236}">
                <a16:creationId xmlns:a16="http://schemas.microsoft.com/office/drawing/2014/main" id="{756C637B-D8EF-40E7-B0EB-9C50FCA38A1B}"/>
              </a:ext>
            </a:extLst>
          </p:cNvPr>
          <p:cNvSpPr txBox="1">
            <a:spLocks noChangeArrowheads="1"/>
          </p:cNvSpPr>
          <p:nvPr/>
        </p:nvSpPr>
        <p:spPr bwMode="auto">
          <a:xfrm>
            <a:off x="683568" y="167941"/>
            <a:ext cx="9268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GB" altLang="en-US" sz="2400" dirty="0">
                <a:latin typeface="Modern Love Caps" panose="04070805081001020A01" pitchFamily="82" charset="0"/>
              </a:rPr>
              <a:t>CO-CURRICULUM – ACTION- &amp; CHALLENGE-BASED ENTERPRISES </a:t>
            </a:r>
          </a:p>
        </p:txBody>
      </p:sp>
      <p:sp>
        <p:nvSpPr>
          <p:cNvPr id="7173" name="Text Box 5">
            <a:extLst>
              <a:ext uri="{FF2B5EF4-FFF2-40B4-BE49-F238E27FC236}">
                <a16:creationId xmlns:a16="http://schemas.microsoft.com/office/drawing/2014/main" id="{3088E103-66AE-F61C-93D6-DD3A24D82A20}"/>
              </a:ext>
            </a:extLst>
          </p:cNvPr>
          <p:cNvSpPr txBox="1">
            <a:spLocks noChangeArrowheads="1"/>
          </p:cNvSpPr>
          <p:nvPr/>
        </p:nvSpPr>
        <p:spPr bwMode="auto">
          <a:xfrm>
            <a:off x="318263" y="5009179"/>
            <a:ext cx="936104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GB" altLang="en-US" sz="2400" dirty="0">
                <a:latin typeface="+mn-lt"/>
              </a:rPr>
              <a:t>Cultural Academy  </a:t>
            </a:r>
            <a:r>
              <a:rPr lang="en-GB" altLang="en-US" sz="2000" dirty="0">
                <a:latin typeface="+mn-lt"/>
              </a:rPr>
              <a:t>(also business &amp; social enterprise)</a:t>
            </a:r>
          </a:p>
          <a:p>
            <a:pPr marL="176213" indent="-176213" algn="l" eaLnBrk="1" hangingPunct="1">
              <a:buFont typeface="Arial" panose="020B0604020202020204" pitchFamily="34" charset="0"/>
              <a:buChar char="•"/>
            </a:pPr>
            <a:r>
              <a:rPr lang="en-GB" altLang="en-US" sz="2000" b="0" dirty="0">
                <a:latin typeface="+mn-lt"/>
              </a:rPr>
              <a:t>Challenges – organise multicultural ‘bash’ &amp; conference</a:t>
            </a:r>
          </a:p>
          <a:p>
            <a:pPr marL="176213" indent="-176213" algn="l" eaLnBrk="1" hangingPunct="1">
              <a:buFontTx/>
              <a:buChar char="•"/>
            </a:pPr>
            <a:r>
              <a:rPr lang="en-US" altLang="en-US" sz="2000" b="0" dirty="0">
                <a:latin typeface="+mn-lt"/>
              </a:rPr>
              <a:t>Individual, team &amp; group discussion, action, inquiry – share cultural perspectives</a:t>
            </a:r>
          </a:p>
          <a:p>
            <a:pPr marL="176213" indent="-176213" algn="l" eaLnBrk="1" hangingPunct="1">
              <a:buFontTx/>
              <a:buChar char="•"/>
            </a:pPr>
            <a:r>
              <a:rPr lang="en-US" altLang="en-US" sz="2000" b="0" dirty="0">
                <a:latin typeface="+mn-lt"/>
              </a:rPr>
              <a:t>Curate activity &amp; learning  - film/audio records </a:t>
            </a:r>
          </a:p>
          <a:p>
            <a:pPr marL="176213" indent="-176213" algn="l" eaLnBrk="1" hangingPunct="1">
              <a:buFontTx/>
              <a:buChar char="•"/>
            </a:pPr>
            <a:r>
              <a:rPr lang="en-US" altLang="en-US" sz="2000" b="0" dirty="0">
                <a:latin typeface="+mn-lt"/>
              </a:rPr>
              <a:t>Reflect individually and collectively on how, what and why you learnt</a:t>
            </a:r>
            <a:endParaRPr lang="en-GB" altLang="en-US" sz="2000" b="0" dirty="0">
              <a:latin typeface="+mn-lt"/>
            </a:endParaRPr>
          </a:p>
        </p:txBody>
      </p:sp>
      <p:sp>
        <p:nvSpPr>
          <p:cNvPr id="7176" name="Text Box 6">
            <a:extLst>
              <a:ext uri="{FF2B5EF4-FFF2-40B4-BE49-F238E27FC236}">
                <a16:creationId xmlns:a16="http://schemas.microsoft.com/office/drawing/2014/main" id="{F677943E-52FE-EB15-7CDF-F602E6929048}"/>
              </a:ext>
            </a:extLst>
          </p:cNvPr>
          <p:cNvSpPr txBox="1">
            <a:spLocks noChangeArrowheads="1"/>
          </p:cNvSpPr>
          <p:nvPr/>
        </p:nvSpPr>
        <p:spPr bwMode="auto">
          <a:xfrm>
            <a:off x="775384" y="2871523"/>
            <a:ext cx="5400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l" eaLnBrk="1" hangingPunct="1"/>
            <a:r>
              <a:rPr lang="en-GB" altLang="en-US" sz="1400" dirty="0"/>
              <a:t>Cultural enterprise – adding value to campus life</a:t>
            </a:r>
          </a:p>
          <a:p>
            <a:pPr algn="l" eaLnBrk="1" hangingPunct="1"/>
            <a:endParaRPr lang="en-GB" altLang="en-US" sz="1400" dirty="0"/>
          </a:p>
        </p:txBody>
      </p:sp>
      <p:pic>
        <p:nvPicPr>
          <p:cNvPr id="7180" name="Picture 17" descr="cultural acadamy- big bash_37">
            <a:extLst>
              <a:ext uri="{FF2B5EF4-FFF2-40B4-BE49-F238E27FC236}">
                <a16:creationId xmlns:a16="http://schemas.microsoft.com/office/drawing/2014/main" id="{6A51ADC3-2651-FC57-6AAA-04A17913F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338" y="3215759"/>
            <a:ext cx="2449513" cy="1512888"/>
          </a:xfrm>
          <a:prstGeom prst="rect">
            <a:avLst/>
          </a:prstGeom>
          <a:blipFill>
            <a:blip r:embed="rId3"/>
            <a:tile tx="0" ty="0" sx="100000" sy="100000" flip="none" algn="tl"/>
          </a:blipFill>
          <a:ln>
            <a:noFill/>
          </a:ln>
        </p:spPr>
      </p:pic>
      <p:pic>
        <p:nvPicPr>
          <p:cNvPr id="7181" name="Picture 18" descr="DSC06979_8">
            <a:extLst>
              <a:ext uri="{FF2B5EF4-FFF2-40B4-BE49-F238E27FC236}">
                <a16:creationId xmlns:a16="http://schemas.microsoft.com/office/drawing/2014/main" id="{AB18EF75-4131-ECA7-CA48-6B896AF79C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8263" y="3215759"/>
            <a:ext cx="23129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0" name="Object 2">
            <a:extLst>
              <a:ext uri="{FF2B5EF4-FFF2-40B4-BE49-F238E27FC236}">
                <a16:creationId xmlns:a16="http://schemas.microsoft.com/office/drawing/2014/main" id="{1E942C76-20E6-76E6-D686-B3C29D85BDB1}"/>
              </a:ext>
            </a:extLst>
          </p:cNvPr>
          <p:cNvGraphicFramePr>
            <a:graphicFrameLocks noChangeAspect="1"/>
          </p:cNvGraphicFramePr>
          <p:nvPr>
            <p:extLst>
              <p:ext uri="{D42A27DB-BD31-4B8C-83A1-F6EECF244321}">
                <p14:modId xmlns:p14="http://schemas.microsoft.com/office/powerpoint/2010/main" val="2312383536"/>
              </p:ext>
            </p:extLst>
          </p:nvPr>
        </p:nvGraphicFramePr>
        <p:xfrm>
          <a:off x="271551" y="3111561"/>
          <a:ext cx="1728787" cy="1873250"/>
        </p:xfrm>
        <a:graphic>
          <a:graphicData uri="http://schemas.openxmlformats.org/presentationml/2006/ole">
            <mc:AlternateContent xmlns:mc="http://schemas.openxmlformats.org/markup-compatibility/2006">
              <mc:Choice xmlns:v="urn:schemas-microsoft-com:vml" Requires="v">
                <p:oleObj name="Acrobat Document" r:id="rId5" imgW="5667063" imgH="8019865" progId="AcroExch.Document.7">
                  <p:embed/>
                </p:oleObj>
              </mc:Choice>
              <mc:Fallback>
                <p:oleObj name="Acrobat Document" r:id="rId5" imgW="5667063" imgH="8019865" progId="AcroExch.Document.7">
                  <p:embed/>
                  <p:pic>
                    <p:nvPicPr>
                      <p:cNvPr id="7170" name="Object 2">
                        <a:extLst>
                          <a:ext uri="{FF2B5EF4-FFF2-40B4-BE49-F238E27FC236}">
                            <a16:creationId xmlns:a16="http://schemas.microsoft.com/office/drawing/2014/main" id="{1E942C76-20E6-76E6-D686-B3C29D85BD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551" y="3111561"/>
                        <a:ext cx="1728787"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83" name="Picture 23" descr="25_16">
            <a:extLst>
              <a:ext uri="{FF2B5EF4-FFF2-40B4-BE49-F238E27FC236}">
                <a16:creationId xmlns:a16="http://schemas.microsoft.com/office/drawing/2014/main" id="{B1DD883C-E3A4-9402-8E05-4BFCD980A8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8851" y="3215759"/>
            <a:ext cx="23129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09331DAC-D9CE-22AA-0B27-EE1BB38EB1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263" y="625076"/>
            <a:ext cx="341810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E224CB4-E7AE-D771-0724-D629AD251CA3}"/>
              </a:ext>
            </a:extLst>
          </p:cNvPr>
          <p:cNvPicPr>
            <a:picLocks noChangeAspect="1"/>
          </p:cNvPicPr>
          <p:nvPr/>
        </p:nvPicPr>
        <p:blipFill>
          <a:blip r:embed="rId9"/>
          <a:stretch>
            <a:fillRect/>
          </a:stretch>
        </p:blipFill>
        <p:spPr>
          <a:xfrm>
            <a:off x="6019273" y="907545"/>
            <a:ext cx="2968733" cy="1922523"/>
          </a:xfrm>
          <a:prstGeom prst="rect">
            <a:avLst/>
          </a:prstGeom>
        </p:spPr>
      </p:pic>
      <p:sp>
        <p:nvSpPr>
          <p:cNvPr id="7" name="Freeform: Shape 6">
            <a:extLst>
              <a:ext uri="{FF2B5EF4-FFF2-40B4-BE49-F238E27FC236}">
                <a16:creationId xmlns:a16="http://schemas.microsoft.com/office/drawing/2014/main" id="{1DB649D5-457A-D8EB-6DFD-D8DEF39F1398}"/>
              </a:ext>
            </a:extLst>
          </p:cNvPr>
          <p:cNvSpPr/>
          <p:nvPr/>
        </p:nvSpPr>
        <p:spPr>
          <a:xfrm>
            <a:off x="3995935" y="1305206"/>
            <a:ext cx="1146453" cy="413953"/>
          </a:xfrm>
          <a:custGeom>
            <a:avLst/>
            <a:gdLst>
              <a:gd name="connsiteX0" fmla="*/ 406765 w 1299272"/>
              <a:gd name="connsiteY0" fmla="*/ 2340 h 422636"/>
              <a:gd name="connsiteX1" fmla="*/ 1519 w 1299272"/>
              <a:gd name="connsiteY1" fmla="*/ 85467 h 422636"/>
              <a:gd name="connsiteX2" fmla="*/ 541847 w 1299272"/>
              <a:gd name="connsiteY2" fmla="*/ 407585 h 422636"/>
              <a:gd name="connsiteX3" fmla="*/ 1092565 w 1299272"/>
              <a:gd name="connsiteY3" fmla="*/ 355631 h 422636"/>
              <a:gd name="connsiteX4" fmla="*/ 1289992 w 1299272"/>
              <a:gd name="connsiteY4" fmla="*/ 230940 h 422636"/>
              <a:gd name="connsiteX5" fmla="*/ 1175692 w 1299272"/>
              <a:gd name="connsiteY5" fmla="*/ 43903 h 422636"/>
              <a:gd name="connsiteX6" fmla="*/ 406765 w 1299272"/>
              <a:gd name="connsiteY6" fmla="*/ 2340 h 42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272" h="422636">
                <a:moveTo>
                  <a:pt x="406765" y="2340"/>
                </a:moveTo>
                <a:cubicBezTo>
                  <a:pt x="211070" y="9267"/>
                  <a:pt x="-20995" y="17926"/>
                  <a:pt x="1519" y="85467"/>
                </a:cubicBezTo>
                <a:cubicBezTo>
                  <a:pt x="24033" y="153008"/>
                  <a:pt x="360006" y="362558"/>
                  <a:pt x="541847" y="407585"/>
                </a:cubicBezTo>
                <a:cubicBezTo>
                  <a:pt x="723688" y="452612"/>
                  <a:pt x="967874" y="385072"/>
                  <a:pt x="1092565" y="355631"/>
                </a:cubicBezTo>
                <a:cubicBezTo>
                  <a:pt x="1217256" y="326190"/>
                  <a:pt x="1276138" y="282895"/>
                  <a:pt x="1289992" y="230940"/>
                </a:cubicBezTo>
                <a:cubicBezTo>
                  <a:pt x="1303847" y="178985"/>
                  <a:pt x="1322896" y="85467"/>
                  <a:pt x="1175692" y="43903"/>
                </a:cubicBezTo>
                <a:cubicBezTo>
                  <a:pt x="1028488" y="2339"/>
                  <a:pt x="602460" y="-4587"/>
                  <a:pt x="406765" y="2340"/>
                </a:cubicBezTo>
                <a:close/>
              </a:path>
            </a:pathLst>
          </a:custGeom>
          <a:solidFill>
            <a:srgbClr val="FFFF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7E7C21D6-4091-72C9-C11F-DF39E894431A}"/>
              </a:ext>
            </a:extLst>
          </p:cNvPr>
          <p:cNvSpPr/>
          <p:nvPr/>
        </p:nvSpPr>
        <p:spPr>
          <a:xfrm>
            <a:off x="1714500" y="1402773"/>
            <a:ext cx="4208318" cy="581891"/>
          </a:xfrm>
          <a:custGeom>
            <a:avLst/>
            <a:gdLst>
              <a:gd name="connsiteX0" fmla="*/ 0 w 4208318"/>
              <a:gd name="connsiteY0" fmla="*/ 581891 h 581891"/>
              <a:gd name="connsiteX1" fmla="*/ 1828800 w 4208318"/>
              <a:gd name="connsiteY1" fmla="*/ 187036 h 581891"/>
              <a:gd name="connsiteX2" fmla="*/ 4208318 w 4208318"/>
              <a:gd name="connsiteY2" fmla="*/ 0 h 581891"/>
              <a:gd name="connsiteX3" fmla="*/ 4208318 w 4208318"/>
              <a:gd name="connsiteY3" fmla="*/ 0 h 581891"/>
            </a:gdLst>
            <a:ahLst/>
            <a:cxnLst>
              <a:cxn ang="0">
                <a:pos x="connsiteX0" y="connsiteY0"/>
              </a:cxn>
              <a:cxn ang="0">
                <a:pos x="connsiteX1" y="connsiteY1"/>
              </a:cxn>
              <a:cxn ang="0">
                <a:pos x="connsiteX2" y="connsiteY2"/>
              </a:cxn>
              <a:cxn ang="0">
                <a:pos x="connsiteX3" y="connsiteY3"/>
              </a:cxn>
            </a:cxnLst>
            <a:rect l="l" t="t" r="r" b="b"/>
            <a:pathLst>
              <a:path w="4208318" h="581891">
                <a:moveTo>
                  <a:pt x="0" y="581891"/>
                </a:moveTo>
                <a:cubicBezTo>
                  <a:pt x="563707" y="432954"/>
                  <a:pt x="1127414" y="284018"/>
                  <a:pt x="1828800" y="187036"/>
                </a:cubicBezTo>
                <a:cubicBezTo>
                  <a:pt x="2530186" y="90054"/>
                  <a:pt x="4208318" y="0"/>
                  <a:pt x="4208318" y="0"/>
                </a:cubicBezTo>
                <a:lnTo>
                  <a:pt x="4208318" y="0"/>
                </a:ln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a:extLst>
              <a:ext uri="{FF2B5EF4-FFF2-40B4-BE49-F238E27FC236}">
                <a16:creationId xmlns:a16="http://schemas.microsoft.com/office/drawing/2014/main" id="{0EB48D2C-D565-810F-689E-0849DA8045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5744" y="828733"/>
            <a:ext cx="2637074" cy="22082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4146" name="Picture 9" descr="The IBL Cycle Levy et al. 2011:6">
            <a:extLst>
              <a:ext uri="{FF2B5EF4-FFF2-40B4-BE49-F238E27FC236}">
                <a16:creationId xmlns:a16="http://schemas.microsoft.com/office/drawing/2014/main" id="{DA23CBA5-0F0D-CA69-D5BC-148538D1E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6" y="3282700"/>
            <a:ext cx="5220072" cy="342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Box 10">
            <a:extLst>
              <a:ext uri="{FF2B5EF4-FFF2-40B4-BE49-F238E27FC236}">
                <a16:creationId xmlns:a16="http://schemas.microsoft.com/office/drawing/2014/main" id="{1D8EC586-E1DC-FFC9-4E04-C63D0E6BC693}"/>
              </a:ext>
            </a:extLst>
          </p:cNvPr>
          <p:cNvSpPr txBox="1">
            <a:spLocks noChangeArrowheads="1"/>
          </p:cNvSpPr>
          <p:nvPr/>
        </p:nvSpPr>
        <p:spPr bwMode="auto">
          <a:xfrm>
            <a:off x="1807243" y="4101947"/>
            <a:ext cx="21451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sz="2000" dirty="0">
                <a:latin typeface="Modern Love Caps" panose="04070805081001020A01" pitchFamily="82" charset="0"/>
                <a:cs typeface="Aharoni" panose="02010803020104030203" pitchFamily="2" charset="-79"/>
              </a:rPr>
              <a:t>  COLLABORATIVE </a:t>
            </a:r>
          </a:p>
          <a:p>
            <a:pPr eaLnBrk="1" hangingPunct="1"/>
            <a:r>
              <a:rPr lang="en-GB" altLang="en-US" sz="2000" dirty="0">
                <a:latin typeface="Modern Love Caps" panose="04070805081001020A01" pitchFamily="82" charset="0"/>
                <a:cs typeface="Aharoni" panose="02010803020104030203" pitchFamily="2" charset="-79"/>
              </a:rPr>
              <a:t>  INQUIRY-BASED</a:t>
            </a:r>
          </a:p>
          <a:p>
            <a:pPr eaLnBrk="1" hangingPunct="1"/>
            <a:r>
              <a:rPr lang="en-GB" altLang="en-US" sz="2000" dirty="0">
                <a:latin typeface="Modern Love Caps" panose="04070805081001020A01" pitchFamily="82" charset="0"/>
                <a:cs typeface="Aharoni" panose="02010803020104030203" pitchFamily="2" charset="-79"/>
              </a:rPr>
              <a:t>LEARNING ECOLOGY</a:t>
            </a:r>
          </a:p>
        </p:txBody>
      </p:sp>
      <p:pic>
        <p:nvPicPr>
          <p:cNvPr id="134148" name="Picture 2" descr="C:\Users\norman\Documents\CHALKMOUNTAIN KEY INFORMATION\CARTOONS\KIBOKO\CREATIVITY GUIDES\TEACHING\Active learning framework\pbl maastrict.jpg">
            <a:extLst>
              <a:ext uri="{FF2B5EF4-FFF2-40B4-BE49-F238E27FC236}">
                <a16:creationId xmlns:a16="http://schemas.microsoft.com/office/drawing/2014/main" id="{FDD34AE1-CE43-6414-3DB7-540BB448EA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393571"/>
            <a:ext cx="3384375" cy="152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C4D567F-5C41-5291-6ECF-83476FB65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766" y="607227"/>
            <a:ext cx="4123549" cy="2412814"/>
          </a:xfrm>
          <a:prstGeom prst="rect">
            <a:avLst/>
          </a:prstGeom>
          <a:noFill/>
          <a:extLst>
            <a:ext uri="{909E8E84-426E-40DD-AFC4-6F175D3DCCD1}">
              <a14:hiddenFill xmlns:a14="http://schemas.microsoft.com/office/drawing/2010/main">
                <a:solidFill>
                  <a:srgbClr val="FFFFFF"/>
                </a:solidFill>
              </a14:hiddenFill>
            </a:ext>
          </a:extLst>
        </p:spPr>
      </p:pic>
      <p:sp>
        <p:nvSpPr>
          <p:cNvPr id="4" name="Isosceles Triangle 3">
            <a:extLst>
              <a:ext uri="{FF2B5EF4-FFF2-40B4-BE49-F238E27FC236}">
                <a16:creationId xmlns:a16="http://schemas.microsoft.com/office/drawing/2014/main" id="{AEAA1978-B26A-673B-BE81-1B733E5B4D6F}"/>
              </a:ext>
            </a:extLst>
          </p:cNvPr>
          <p:cNvSpPr/>
          <p:nvPr/>
        </p:nvSpPr>
        <p:spPr>
          <a:xfrm rot="8887228" flipH="1">
            <a:off x="1996500" y="2125423"/>
            <a:ext cx="195467" cy="195119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058F193-0442-C936-0A08-0C6E25C10787}"/>
              </a:ext>
            </a:extLst>
          </p:cNvPr>
          <p:cNvSpPr txBox="1"/>
          <p:nvPr/>
        </p:nvSpPr>
        <p:spPr>
          <a:xfrm>
            <a:off x="539552" y="150976"/>
            <a:ext cx="9217023" cy="461665"/>
          </a:xfrm>
          <a:prstGeom prst="rect">
            <a:avLst/>
          </a:prstGeom>
          <a:noFill/>
        </p:spPr>
        <p:txBody>
          <a:bodyPr wrap="square">
            <a:spAutoFit/>
          </a:bodyPr>
          <a:lstStyle/>
          <a:p>
            <a:pPr eaLnBrk="1" hangingPunct="1"/>
            <a:r>
              <a:rPr lang="en-GB" altLang="en-US" sz="2400" dirty="0">
                <a:latin typeface="Modern Love Caps" panose="04070805081001020A01" pitchFamily="82" charset="0"/>
                <a:cs typeface="Aharoni" panose="02010803020104030203" pitchFamily="2" charset="-79"/>
              </a:rPr>
              <a:t>ACADEMIC CURRICULUM - INQUIRY-BASED LEARNING ECOLOGIES</a:t>
            </a:r>
          </a:p>
        </p:txBody>
      </p:sp>
      <p:sp>
        <p:nvSpPr>
          <p:cNvPr id="9" name="Oval 8">
            <a:extLst>
              <a:ext uri="{FF2B5EF4-FFF2-40B4-BE49-F238E27FC236}">
                <a16:creationId xmlns:a16="http://schemas.microsoft.com/office/drawing/2014/main" id="{D99FFE06-6615-1A56-DF05-600806C35057}"/>
              </a:ext>
            </a:extLst>
          </p:cNvPr>
          <p:cNvSpPr/>
          <p:nvPr/>
        </p:nvSpPr>
        <p:spPr>
          <a:xfrm>
            <a:off x="5868144" y="1129568"/>
            <a:ext cx="648071" cy="574469"/>
          </a:xfrm>
          <a:prstGeom prst="ellipse">
            <a:avLst/>
          </a:prstGeom>
          <a:solidFill>
            <a:srgbClr val="FFFF0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a:extLst>
              <a:ext uri="{FF2B5EF4-FFF2-40B4-BE49-F238E27FC236}">
                <a16:creationId xmlns:a16="http://schemas.microsoft.com/office/drawing/2014/main" id="{2F72E321-5346-F97F-7A90-8F164AE00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702376"/>
            <a:ext cx="3600400" cy="30149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2" name="Picture 7" descr="C:\Users\norman\Documents\CHALKMOUNTAIN KEY INFORMATION\CARTOONS\ANDRES\jpgs\collaborative design.jpg">
            <a:extLst>
              <a:ext uri="{FF2B5EF4-FFF2-40B4-BE49-F238E27FC236}">
                <a16:creationId xmlns:a16="http://schemas.microsoft.com/office/drawing/2014/main" id="{5B7705F5-1B00-4C5D-B98C-05A71B7C26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9868" y="1878713"/>
            <a:ext cx="2222162" cy="177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Box 7">
            <a:extLst>
              <a:ext uri="{FF2B5EF4-FFF2-40B4-BE49-F238E27FC236}">
                <a16:creationId xmlns:a16="http://schemas.microsoft.com/office/drawing/2014/main" id="{D426AA0B-0BFB-47C7-AD79-1ABCC54A84B8}"/>
              </a:ext>
            </a:extLst>
          </p:cNvPr>
          <p:cNvSpPr txBox="1">
            <a:spLocks noChangeArrowheads="1"/>
          </p:cNvSpPr>
          <p:nvPr/>
        </p:nvSpPr>
        <p:spPr bwMode="auto">
          <a:xfrm>
            <a:off x="5112001" y="1541050"/>
            <a:ext cx="9925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solidFill>
                  <a:srgbClr val="000000"/>
                </a:solidFill>
                <a:latin typeface="Arial Narrow" panose="020B0606020202030204" pitchFamily="34" charset="0"/>
              </a:rPr>
              <a:t>DESIGN</a:t>
            </a:r>
          </a:p>
        </p:txBody>
      </p:sp>
      <p:pic>
        <p:nvPicPr>
          <p:cNvPr id="155656" name="Picture 8" descr="C:\Users\norman\Documents\CHALKMOUNTAIN KEY INFORMATION\CARTOONS\ANDRES\jpgs\MAKE.jpg">
            <a:extLst>
              <a:ext uri="{FF2B5EF4-FFF2-40B4-BE49-F238E27FC236}">
                <a16:creationId xmlns:a16="http://schemas.microsoft.com/office/drawing/2014/main" id="{F6254020-F96E-4C31-98F4-5D099BD6A8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7076" y="1831517"/>
            <a:ext cx="2143448" cy="169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7" name="TextBox 11">
            <a:extLst>
              <a:ext uri="{FF2B5EF4-FFF2-40B4-BE49-F238E27FC236}">
                <a16:creationId xmlns:a16="http://schemas.microsoft.com/office/drawing/2014/main" id="{5123F81A-A449-431B-A0B2-9F8C501E850A}"/>
              </a:ext>
            </a:extLst>
          </p:cNvPr>
          <p:cNvSpPr txBox="1">
            <a:spLocks noChangeArrowheads="1"/>
          </p:cNvSpPr>
          <p:nvPr/>
        </p:nvSpPr>
        <p:spPr bwMode="auto">
          <a:xfrm>
            <a:off x="6817076" y="1236869"/>
            <a:ext cx="18165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solidFill>
                  <a:srgbClr val="000000"/>
                </a:solidFill>
                <a:latin typeface="Arial Narrow" panose="020B0606020202030204" pitchFamily="34" charset="0"/>
              </a:rPr>
              <a:t>MANUFACTURE</a:t>
            </a:r>
          </a:p>
          <a:p>
            <a:pPr>
              <a:spcBef>
                <a:spcPct val="0"/>
              </a:spcBef>
              <a:buFontTx/>
              <a:buNone/>
            </a:pPr>
            <a:r>
              <a:rPr lang="en-GB" altLang="en-US" sz="2000" b="1" dirty="0">
                <a:solidFill>
                  <a:srgbClr val="000000"/>
                </a:solidFill>
                <a:latin typeface="Arial Narrow" panose="020B0606020202030204" pitchFamily="34" charset="0"/>
              </a:rPr>
              <a:t>   (outsourced)</a:t>
            </a:r>
          </a:p>
        </p:txBody>
      </p:sp>
      <p:pic>
        <p:nvPicPr>
          <p:cNvPr id="155659" name="Picture 9" descr="C:\Users\norman\Documents\CHALKMOUNTAIN KEY INFORMATION\CARTOONS\ANDRES\jpgs\pop up shop.jpg">
            <a:extLst>
              <a:ext uri="{FF2B5EF4-FFF2-40B4-BE49-F238E27FC236}">
                <a16:creationId xmlns:a16="http://schemas.microsoft.com/office/drawing/2014/main" id="{1F353728-BB06-4469-8A42-CFFE67CF1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242" y="4634576"/>
            <a:ext cx="2490788"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0" name="TextBox 14">
            <a:extLst>
              <a:ext uri="{FF2B5EF4-FFF2-40B4-BE49-F238E27FC236}">
                <a16:creationId xmlns:a16="http://schemas.microsoft.com/office/drawing/2014/main" id="{8983C11D-5C66-4335-B680-49CE8152565F}"/>
              </a:ext>
            </a:extLst>
          </p:cNvPr>
          <p:cNvSpPr txBox="1">
            <a:spLocks noChangeArrowheads="1"/>
          </p:cNvSpPr>
          <p:nvPr/>
        </p:nvSpPr>
        <p:spPr bwMode="auto">
          <a:xfrm>
            <a:off x="5154533" y="4236621"/>
            <a:ext cx="72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solidFill>
                  <a:srgbClr val="000000"/>
                </a:solidFill>
                <a:latin typeface="Arial Narrow" panose="020B0606020202030204" pitchFamily="34" charset="0"/>
              </a:rPr>
              <a:t>SELL</a:t>
            </a:r>
          </a:p>
        </p:txBody>
      </p:sp>
      <p:pic>
        <p:nvPicPr>
          <p:cNvPr id="155661" name="Picture 10" descr="C:\Users\norman\Documents\CHALKMOUNTAIN KEY INFORMATION\CARTOONS\ANDRES\jpgs\MARKET.jpg">
            <a:extLst>
              <a:ext uri="{FF2B5EF4-FFF2-40B4-BE49-F238E27FC236}">
                <a16:creationId xmlns:a16="http://schemas.microsoft.com/office/drawing/2014/main" id="{7F4B455F-6CC3-4264-8312-C7AD62846E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8062" y="4407361"/>
            <a:ext cx="2053673" cy="178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2" name="TextBox 16">
            <a:extLst>
              <a:ext uri="{FF2B5EF4-FFF2-40B4-BE49-F238E27FC236}">
                <a16:creationId xmlns:a16="http://schemas.microsoft.com/office/drawing/2014/main" id="{DE8A4C30-D1BA-4384-AA76-368B8AF5FCAB}"/>
              </a:ext>
            </a:extLst>
          </p:cNvPr>
          <p:cNvSpPr txBox="1">
            <a:spLocks noChangeArrowheads="1"/>
          </p:cNvSpPr>
          <p:nvPr/>
        </p:nvSpPr>
        <p:spPr bwMode="auto">
          <a:xfrm>
            <a:off x="7182932" y="3643303"/>
            <a:ext cx="11544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b="1" dirty="0">
                <a:solidFill>
                  <a:srgbClr val="000000"/>
                </a:solidFill>
                <a:latin typeface="Arial Narrow" panose="020B0606020202030204" pitchFamily="34" charset="0"/>
              </a:rPr>
              <a:t>MODEL&amp; </a:t>
            </a:r>
          </a:p>
          <a:p>
            <a:pPr>
              <a:spcBef>
                <a:spcPct val="0"/>
              </a:spcBef>
              <a:buFontTx/>
              <a:buNone/>
            </a:pPr>
            <a:r>
              <a:rPr lang="en-GB" altLang="en-US" sz="2000" b="1" dirty="0">
                <a:solidFill>
                  <a:srgbClr val="000000"/>
                </a:solidFill>
                <a:latin typeface="Arial Narrow" panose="020B0606020202030204" pitchFamily="34" charset="0"/>
              </a:rPr>
              <a:t>MARKET</a:t>
            </a:r>
          </a:p>
        </p:txBody>
      </p:sp>
      <p:pic>
        <p:nvPicPr>
          <p:cNvPr id="155663" name="Picture 11" descr="C:\Users\norman\Documents\CHALKMOUNTAIN KEY INFORMATION\CARTOONS\ANDRES\jpgs\REFLECTIONS.jpg">
            <a:extLst>
              <a:ext uri="{FF2B5EF4-FFF2-40B4-BE49-F238E27FC236}">
                <a16:creationId xmlns:a16="http://schemas.microsoft.com/office/drawing/2014/main" id="{FABEEDE9-5390-4565-A5BE-A0DD15A798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85" y="4634576"/>
            <a:ext cx="2874962"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4" name="TextBox 18">
            <a:extLst>
              <a:ext uri="{FF2B5EF4-FFF2-40B4-BE49-F238E27FC236}">
                <a16:creationId xmlns:a16="http://schemas.microsoft.com/office/drawing/2014/main" id="{D882F5E1-CD36-49C5-8086-F53B301CA03E}"/>
              </a:ext>
            </a:extLst>
          </p:cNvPr>
          <p:cNvSpPr txBox="1">
            <a:spLocks noChangeArrowheads="1"/>
          </p:cNvSpPr>
          <p:nvPr/>
        </p:nvSpPr>
        <p:spPr bwMode="auto">
          <a:xfrm>
            <a:off x="382678" y="3829639"/>
            <a:ext cx="2883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b="1" spc="-100" dirty="0">
                <a:solidFill>
                  <a:srgbClr val="000000"/>
                </a:solidFill>
                <a:latin typeface="Arial Narrow" panose="020B0606020202030204" pitchFamily="34" charset="0"/>
              </a:rPr>
              <a:t>REFLECT ON  AND LEARN </a:t>
            </a:r>
          </a:p>
          <a:p>
            <a:pPr algn="ctr">
              <a:spcBef>
                <a:spcPct val="0"/>
              </a:spcBef>
              <a:buFontTx/>
              <a:buNone/>
            </a:pPr>
            <a:r>
              <a:rPr lang="en-GB" altLang="en-US" sz="2000" b="1" spc="-100" dirty="0">
                <a:solidFill>
                  <a:srgbClr val="000000"/>
                </a:solidFill>
                <a:latin typeface="Arial Narrow" panose="020B0606020202030204" pitchFamily="34" charset="0"/>
              </a:rPr>
              <a:t>FROM EXPERIENCE </a:t>
            </a:r>
          </a:p>
        </p:txBody>
      </p:sp>
      <p:sp>
        <p:nvSpPr>
          <p:cNvPr id="20" name="Right Arrow 19">
            <a:extLst>
              <a:ext uri="{FF2B5EF4-FFF2-40B4-BE49-F238E27FC236}">
                <a16:creationId xmlns:a16="http://schemas.microsoft.com/office/drawing/2014/main" id="{F9D2E798-BE37-4E98-9697-8F386ADB720D}"/>
              </a:ext>
            </a:extLst>
          </p:cNvPr>
          <p:cNvSpPr/>
          <p:nvPr/>
        </p:nvSpPr>
        <p:spPr>
          <a:xfrm>
            <a:off x="6104581" y="2462487"/>
            <a:ext cx="712496" cy="40011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sp>
        <p:nvSpPr>
          <p:cNvPr id="21" name="Right Arrow 20">
            <a:extLst>
              <a:ext uri="{FF2B5EF4-FFF2-40B4-BE49-F238E27FC236}">
                <a16:creationId xmlns:a16="http://schemas.microsoft.com/office/drawing/2014/main" id="{36393812-8487-41C4-9695-F45E1C64360D}"/>
              </a:ext>
            </a:extLst>
          </p:cNvPr>
          <p:cNvSpPr/>
          <p:nvPr/>
        </p:nvSpPr>
        <p:spPr>
          <a:xfrm rot="5400000">
            <a:off x="8109036" y="3717228"/>
            <a:ext cx="827680"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sp>
        <p:nvSpPr>
          <p:cNvPr id="22" name="Right Arrow 21">
            <a:extLst>
              <a:ext uri="{FF2B5EF4-FFF2-40B4-BE49-F238E27FC236}">
                <a16:creationId xmlns:a16="http://schemas.microsoft.com/office/drawing/2014/main" id="{A68C0793-5E31-4229-B9B4-4FCA13DAB2D7}"/>
              </a:ext>
            </a:extLst>
          </p:cNvPr>
          <p:cNvSpPr/>
          <p:nvPr/>
        </p:nvSpPr>
        <p:spPr>
          <a:xfrm rot="10800000">
            <a:off x="6267862" y="5040999"/>
            <a:ext cx="352425"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sp>
        <p:nvSpPr>
          <p:cNvPr id="23" name="Right Arrow 22">
            <a:extLst>
              <a:ext uri="{FF2B5EF4-FFF2-40B4-BE49-F238E27FC236}">
                <a16:creationId xmlns:a16="http://schemas.microsoft.com/office/drawing/2014/main" id="{698476EA-EF2F-459D-9E90-5D2FD89507DA}"/>
              </a:ext>
            </a:extLst>
          </p:cNvPr>
          <p:cNvSpPr/>
          <p:nvPr/>
        </p:nvSpPr>
        <p:spPr>
          <a:xfrm rot="10800000">
            <a:off x="3399923" y="5395277"/>
            <a:ext cx="696125"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pic>
        <p:nvPicPr>
          <p:cNvPr id="155669" name="Picture 14" descr="C:\Users\norman\Pictures\CREATIVITY\FASHION.jpg">
            <a:extLst>
              <a:ext uri="{FF2B5EF4-FFF2-40B4-BE49-F238E27FC236}">
                <a16:creationId xmlns:a16="http://schemas.microsoft.com/office/drawing/2014/main" id="{0D7E113F-747F-45BA-B96B-6AE38FF55E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6214" y="4446221"/>
            <a:ext cx="362849" cy="103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ADC59E7-9BBF-4329-A156-C8B6A137163D}"/>
              </a:ext>
            </a:extLst>
          </p:cNvPr>
          <p:cNvSpPr txBox="1"/>
          <p:nvPr/>
        </p:nvSpPr>
        <p:spPr>
          <a:xfrm>
            <a:off x="3449812" y="166060"/>
            <a:ext cx="5694188" cy="954107"/>
          </a:xfrm>
          <a:prstGeom prst="rect">
            <a:avLst/>
          </a:prstGeom>
          <a:noFill/>
        </p:spPr>
        <p:txBody>
          <a:bodyPr wrap="none" rtlCol="0">
            <a:spAutoFit/>
          </a:bodyPr>
          <a:lstStyle/>
          <a:p>
            <a:r>
              <a:rPr lang="en-GB" sz="2800" b="1" dirty="0">
                <a:latin typeface="Modern Love Caps" panose="04070805081001020A01" pitchFamily="82" charset="0"/>
              </a:rPr>
              <a:t>From lectures to ecologies of practice </a:t>
            </a:r>
          </a:p>
          <a:p>
            <a:r>
              <a:rPr lang="en-GB" sz="2800" b="1" dirty="0">
                <a:latin typeface="Modern Love Caps" panose="04070805081001020A01" pitchFamily="82" charset="0"/>
              </a:rPr>
              <a:t>school of fashion Solent University</a:t>
            </a:r>
          </a:p>
        </p:txBody>
      </p:sp>
      <p:sp>
        <p:nvSpPr>
          <p:cNvPr id="30" name="Text Box 23">
            <a:extLst>
              <a:ext uri="{FF2B5EF4-FFF2-40B4-BE49-F238E27FC236}">
                <a16:creationId xmlns:a16="http://schemas.microsoft.com/office/drawing/2014/main" id="{970D8F2E-E809-4308-840F-CAB45CF77CCE}"/>
              </a:ext>
            </a:extLst>
          </p:cNvPr>
          <p:cNvSpPr txBox="1">
            <a:spLocks noChangeArrowheads="1"/>
          </p:cNvSpPr>
          <p:nvPr/>
        </p:nvSpPr>
        <p:spPr bwMode="auto">
          <a:xfrm>
            <a:off x="4700362" y="1354007"/>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B</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31" name="Text Box 23">
            <a:extLst>
              <a:ext uri="{FF2B5EF4-FFF2-40B4-BE49-F238E27FC236}">
                <a16:creationId xmlns:a16="http://schemas.microsoft.com/office/drawing/2014/main" id="{20B49C65-718C-4C55-BB76-011BBE8AEFFB}"/>
              </a:ext>
            </a:extLst>
          </p:cNvPr>
          <p:cNvSpPr txBox="1">
            <a:spLocks noChangeArrowheads="1"/>
          </p:cNvSpPr>
          <p:nvPr/>
        </p:nvSpPr>
        <p:spPr bwMode="auto">
          <a:xfrm>
            <a:off x="6709383" y="3831241"/>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C </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32" name="Text Box 23">
            <a:extLst>
              <a:ext uri="{FF2B5EF4-FFF2-40B4-BE49-F238E27FC236}">
                <a16:creationId xmlns:a16="http://schemas.microsoft.com/office/drawing/2014/main" id="{706BC8EC-6861-4A2B-BE8B-02A0DA1A7124}"/>
              </a:ext>
            </a:extLst>
          </p:cNvPr>
          <p:cNvSpPr txBox="1">
            <a:spLocks noChangeArrowheads="1"/>
          </p:cNvSpPr>
          <p:nvPr/>
        </p:nvSpPr>
        <p:spPr bwMode="auto">
          <a:xfrm>
            <a:off x="4664836" y="3955902"/>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C</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90E1585-1F33-2527-D105-2DC8276044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546" y="603730"/>
            <a:ext cx="3487343" cy="29202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norman\Documents\CHALKMOUNTAIN KEY INFORMATION\CARTOONS\ANDRES\jpgs\classroom.jpg">
            <a:extLst>
              <a:ext uri="{FF2B5EF4-FFF2-40B4-BE49-F238E27FC236}">
                <a16:creationId xmlns:a16="http://schemas.microsoft.com/office/drawing/2014/main" id="{15B96A62-85A4-BFDA-2D25-250DC25DAA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456" y="2190603"/>
            <a:ext cx="1790991" cy="1391492"/>
          </a:xfrm>
          <a:prstGeom prst="rect">
            <a:avLst/>
          </a:prstGeom>
          <a:solidFill>
            <a:schemeClr val="bg1"/>
          </a:solidFill>
          <a:ln>
            <a:noFill/>
          </a:ln>
        </p:spPr>
      </p:pic>
      <p:sp>
        <p:nvSpPr>
          <p:cNvPr id="5" name="Text Box 23">
            <a:extLst>
              <a:ext uri="{FF2B5EF4-FFF2-40B4-BE49-F238E27FC236}">
                <a16:creationId xmlns:a16="http://schemas.microsoft.com/office/drawing/2014/main" id="{3E9ADFD4-9AA0-C66A-4C33-D6B1ABEDAD8F}"/>
              </a:ext>
            </a:extLst>
          </p:cNvPr>
          <p:cNvSpPr txBox="1">
            <a:spLocks noChangeArrowheads="1"/>
          </p:cNvSpPr>
          <p:nvPr/>
        </p:nvSpPr>
        <p:spPr bwMode="auto">
          <a:xfrm>
            <a:off x="1734143" y="2055671"/>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A</a:t>
            </a:r>
            <a:endParaRPr lang="en-US" altLang="en-US"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573E0295-1960-76AD-E5A1-68D9278D540D}"/>
              </a:ext>
            </a:extLst>
          </p:cNvPr>
          <p:cNvSpPr/>
          <p:nvPr/>
        </p:nvSpPr>
        <p:spPr>
          <a:xfrm rot="18702966">
            <a:off x="1995910" y="1083265"/>
            <a:ext cx="600598" cy="2089873"/>
          </a:xfrm>
          <a:custGeom>
            <a:avLst/>
            <a:gdLst>
              <a:gd name="connsiteX0" fmla="*/ 1313022 w 1700474"/>
              <a:gd name="connsiteY0" fmla="*/ 82921 h 1772124"/>
              <a:gd name="connsiteX1" fmla="*/ 2382 w 1700474"/>
              <a:gd name="connsiteY1" fmla="*/ 174361 h 1772124"/>
              <a:gd name="connsiteX2" fmla="*/ 1008222 w 1700474"/>
              <a:gd name="connsiteY2" fmla="*/ 1769481 h 1772124"/>
              <a:gd name="connsiteX3" fmla="*/ 1688942 w 1700474"/>
              <a:gd name="connsiteY3" fmla="*/ 540121 h 1772124"/>
              <a:gd name="connsiteX4" fmla="*/ 1313022 w 1700474"/>
              <a:gd name="connsiteY4" fmla="*/ 82921 h 177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474" h="1772124">
                <a:moveTo>
                  <a:pt x="1313022" y="82921"/>
                </a:moveTo>
                <a:cubicBezTo>
                  <a:pt x="1031929" y="21961"/>
                  <a:pt x="53182" y="-106732"/>
                  <a:pt x="2382" y="174361"/>
                </a:cubicBezTo>
                <a:cubicBezTo>
                  <a:pt x="-48418" y="455454"/>
                  <a:pt x="727129" y="1708521"/>
                  <a:pt x="1008222" y="1769481"/>
                </a:cubicBezTo>
                <a:cubicBezTo>
                  <a:pt x="1289315" y="1830441"/>
                  <a:pt x="1633062" y="819521"/>
                  <a:pt x="1688942" y="540121"/>
                </a:cubicBezTo>
                <a:cubicBezTo>
                  <a:pt x="1744822" y="260721"/>
                  <a:pt x="1594115" y="143881"/>
                  <a:pt x="1313022" y="82921"/>
                </a:cubicBezTo>
                <a:close/>
              </a:path>
            </a:pathLst>
          </a:custGeom>
          <a:solidFill>
            <a:srgbClr val="FFFF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Box 23">
            <a:extLst>
              <a:ext uri="{FF2B5EF4-FFF2-40B4-BE49-F238E27FC236}">
                <a16:creationId xmlns:a16="http://schemas.microsoft.com/office/drawing/2014/main" id="{BFDAEFE7-4703-355E-EA07-2743E6AC5C05}"/>
              </a:ext>
            </a:extLst>
          </p:cNvPr>
          <p:cNvSpPr txBox="1">
            <a:spLocks noChangeArrowheads="1"/>
          </p:cNvSpPr>
          <p:nvPr/>
        </p:nvSpPr>
        <p:spPr bwMode="auto">
          <a:xfrm>
            <a:off x="171782" y="3811855"/>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B</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5BDCA9-00D0-1106-F89C-A66282C86B52}"/>
              </a:ext>
            </a:extLst>
          </p:cNvPr>
          <p:cNvPicPr>
            <a:picLocks noChangeAspect="1"/>
          </p:cNvPicPr>
          <p:nvPr/>
        </p:nvPicPr>
        <p:blipFill>
          <a:blip r:embed="rId2"/>
          <a:stretch>
            <a:fillRect/>
          </a:stretch>
        </p:blipFill>
        <p:spPr>
          <a:xfrm>
            <a:off x="125638" y="1515466"/>
            <a:ext cx="5400600" cy="3936550"/>
          </a:xfrm>
          <a:prstGeom prst="rect">
            <a:avLst/>
          </a:prstGeom>
        </p:spPr>
      </p:pic>
      <p:sp>
        <p:nvSpPr>
          <p:cNvPr id="5" name="TextBox 4">
            <a:extLst>
              <a:ext uri="{FF2B5EF4-FFF2-40B4-BE49-F238E27FC236}">
                <a16:creationId xmlns:a16="http://schemas.microsoft.com/office/drawing/2014/main" id="{1F1B23D0-BCA0-10A1-D052-7A0D4FBC6517}"/>
              </a:ext>
            </a:extLst>
          </p:cNvPr>
          <p:cNvSpPr txBox="1"/>
          <p:nvPr/>
        </p:nvSpPr>
        <p:spPr>
          <a:xfrm>
            <a:off x="207852" y="295649"/>
            <a:ext cx="8252580" cy="954107"/>
          </a:xfrm>
          <a:prstGeom prst="rect">
            <a:avLst/>
          </a:prstGeom>
          <a:noFill/>
        </p:spPr>
        <p:txBody>
          <a:bodyPr wrap="square" rtlCol="0">
            <a:spAutoFit/>
          </a:bodyPr>
          <a:lstStyle/>
          <a:p>
            <a:r>
              <a:rPr lang="en-GB" sz="2800" dirty="0">
                <a:latin typeface="Modern Love Caps" panose="04070805081001020A01" pitchFamily="82" charset="0"/>
              </a:rPr>
              <a:t>Signature pedagogies &amp; </a:t>
            </a:r>
          </a:p>
          <a:p>
            <a:r>
              <a:rPr lang="en-GB" sz="2800" dirty="0">
                <a:latin typeface="Modern Love Caps" panose="04070805081001020A01" pitchFamily="82" charset="0"/>
              </a:rPr>
              <a:t>signature learning experiences</a:t>
            </a:r>
          </a:p>
        </p:txBody>
      </p:sp>
      <p:sp>
        <p:nvSpPr>
          <p:cNvPr id="6" name="TextBox 5">
            <a:extLst>
              <a:ext uri="{FF2B5EF4-FFF2-40B4-BE49-F238E27FC236}">
                <a16:creationId xmlns:a16="http://schemas.microsoft.com/office/drawing/2014/main" id="{0E33D611-E652-A5BE-DC4B-5675FF416AAE}"/>
              </a:ext>
            </a:extLst>
          </p:cNvPr>
          <p:cNvSpPr txBox="1"/>
          <p:nvPr/>
        </p:nvSpPr>
        <p:spPr>
          <a:xfrm>
            <a:off x="201831" y="5710636"/>
            <a:ext cx="8252580" cy="830997"/>
          </a:xfrm>
          <a:prstGeom prst="rect">
            <a:avLst/>
          </a:prstGeom>
          <a:noFill/>
        </p:spPr>
        <p:txBody>
          <a:bodyPr wrap="none" rtlCol="0">
            <a:spAutoFit/>
          </a:bodyPr>
          <a:lstStyle/>
          <a:p>
            <a:r>
              <a:rPr lang="en-GB" sz="2400" dirty="0">
                <a:latin typeface="Arial Narrow" panose="020B0606020202030204" pitchFamily="34" charset="0"/>
              </a:rPr>
              <a:t>Learning to create/co-create an ecology for competent creative practice </a:t>
            </a:r>
          </a:p>
          <a:p>
            <a:r>
              <a:rPr lang="en-GB" sz="2400" dirty="0">
                <a:latin typeface="Arial Narrow" panose="020B0606020202030204" pitchFamily="34" charset="0"/>
              </a:rPr>
              <a:t>as an architect, engineer, surgeon, lawyer, geologist ……. </a:t>
            </a:r>
          </a:p>
        </p:txBody>
      </p:sp>
      <p:pic>
        <p:nvPicPr>
          <p:cNvPr id="2" name="Picture 4">
            <a:extLst>
              <a:ext uri="{FF2B5EF4-FFF2-40B4-BE49-F238E27FC236}">
                <a16:creationId xmlns:a16="http://schemas.microsoft.com/office/drawing/2014/main" id="{12013633-EA1C-0BC4-8DA2-5E9E115C9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042" y="176954"/>
            <a:ext cx="3418106" cy="2088232"/>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44293A08-9433-6BAD-6A48-3E0FA90F23E3}"/>
              </a:ext>
            </a:extLst>
          </p:cNvPr>
          <p:cNvSpPr/>
          <p:nvPr/>
        </p:nvSpPr>
        <p:spPr>
          <a:xfrm rot="6434611">
            <a:off x="5369100" y="153008"/>
            <a:ext cx="380993" cy="1669149"/>
          </a:xfrm>
          <a:prstGeom prst="triangle">
            <a:avLst>
              <a:gd name="adj" fmla="val 49616"/>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098" name="Picture 2">
            <a:extLst>
              <a:ext uri="{FF2B5EF4-FFF2-40B4-BE49-F238E27FC236}">
                <a16:creationId xmlns:a16="http://schemas.microsoft.com/office/drawing/2014/main" id="{82F9B6A5-402C-E28E-B56E-C32245001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1534" y="2541949"/>
            <a:ext cx="3104614" cy="2599799"/>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39460C58-3C10-C6A0-EFC5-97BC44750560}"/>
              </a:ext>
            </a:extLst>
          </p:cNvPr>
          <p:cNvSpPr/>
          <p:nvPr/>
        </p:nvSpPr>
        <p:spPr>
          <a:xfrm rot="18530350">
            <a:off x="7104876" y="2713626"/>
            <a:ext cx="432048" cy="2088232"/>
          </a:xfrm>
          <a:prstGeom prst="ellipse">
            <a:avLst/>
          </a:prstGeom>
          <a:solidFill>
            <a:srgbClr val="FFFF00">
              <a:alpha val="68000"/>
            </a:srgb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32323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44144F-4F68-20DA-D03E-13C29D7C937B}"/>
              </a:ext>
            </a:extLst>
          </p:cNvPr>
          <p:cNvPicPr>
            <a:picLocks noChangeAspect="1"/>
          </p:cNvPicPr>
          <p:nvPr/>
        </p:nvPicPr>
        <p:blipFill>
          <a:blip r:embed="rId2"/>
          <a:stretch>
            <a:fillRect/>
          </a:stretch>
        </p:blipFill>
        <p:spPr>
          <a:xfrm>
            <a:off x="1091364" y="836712"/>
            <a:ext cx="5194535" cy="2014062"/>
          </a:xfrm>
          <a:prstGeom prst="rect">
            <a:avLst/>
          </a:prstGeom>
        </p:spPr>
      </p:pic>
      <p:sp>
        <p:nvSpPr>
          <p:cNvPr id="2" name="TextBox 1">
            <a:extLst>
              <a:ext uri="{FF2B5EF4-FFF2-40B4-BE49-F238E27FC236}">
                <a16:creationId xmlns:a16="http://schemas.microsoft.com/office/drawing/2014/main" id="{C5651EAF-2B37-8DA0-01DD-E6370D20F060}"/>
              </a:ext>
            </a:extLst>
          </p:cNvPr>
          <p:cNvSpPr txBox="1"/>
          <p:nvPr/>
        </p:nvSpPr>
        <p:spPr>
          <a:xfrm>
            <a:off x="6292055" y="1038757"/>
            <a:ext cx="2868601" cy="1631216"/>
          </a:xfrm>
          <a:prstGeom prst="rect">
            <a:avLst/>
          </a:prstGeom>
          <a:noFill/>
        </p:spPr>
        <p:txBody>
          <a:bodyPr wrap="square">
            <a:spAutoFit/>
          </a:bodyPr>
          <a:lstStyle/>
          <a:p>
            <a:r>
              <a:rPr lang="en-GB" sz="2000" i="1" dirty="0">
                <a:effectLst/>
                <a:ea typeface="Calibri" panose="020F0502020204030204" pitchFamily="34" charset="0"/>
                <a:cs typeface="Calibri" panose="020F0502020204030204" pitchFamily="34" charset="0"/>
              </a:rPr>
              <a:t>Knowledge</a:t>
            </a:r>
            <a:r>
              <a:rPr lang="en-GB" sz="2000" dirty="0">
                <a:effectLst/>
                <a:ea typeface="Calibri" panose="020F0502020204030204" pitchFamily="34" charset="0"/>
                <a:cs typeface="Calibri" panose="020F0502020204030204" pitchFamily="34" charset="0"/>
              </a:rPr>
              <a:t>  </a:t>
            </a:r>
          </a:p>
          <a:p>
            <a:r>
              <a:rPr lang="en-GB" sz="2000" i="1" dirty="0">
                <a:effectLst/>
                <a:ea typeface="Calibri" panose="020F0502020204030204" pitchFamily="34" charset="0"/>
                <a:cs typeface="Calibri" panose="020F0502020204030204" pitchFamily="34" charset="0"/>
              </a:rPr>
              <a:t>Standards of Work</a:t>
            </a:r>
            <a:r>
              <a:rPr lang="en-GB" sz="2000" dirty="0">
                <a:effectLst/>
                <a:ea typeface="Calibri" panose="020F0502020204030204" pitchFamily="34" charset="0"/>
                <a:cs typeface="Calibri" panose="020F0502020204030204" pitchFamily="34" charset="0"/>
              </a:rPr>
              <a:t> </a:t>
            </a:r>
          </a:p>
          <a:p>
            <a:r>
              <a:rPr lang="en-GB" sz="2000" i="1" dirty="0">
                <a:effectLst/>
                <a:ea typeface="Calibri" panose="020F0502020204030204" pitchFamily="34" charset="0"/>
                <a:cs typeface="Calibri" panose="020F0502020204030204" pitchFamily="34" charset="0"/>
              </a:rPr>
              <a:t>Autonomy</a:t>
            </a:r>
            <a:r>
              <a:rPr lang="en-GB" sz="2000" dirty="0">
                <a:effectLst/>
                <a:ea typeface="Calibri" panose="020F0502020204030204" pitchFamily="34" charset="0"/>
                <a:cs typeface="Calibri" panose="020F0502020204030204" pitchFamily="34" charset="0"/>
              </a:rPr>
              <a:t> </a:t>
            </a:r>
          </a:p>
          <a:p>
            <a:r>
              <a:rPr lang="en-GB" sz="2000" i="1" dirty="0">
                <a:effectLst/>
                <a:ea typeface="Calibri" panose="020F0502020204030204" pitchFamily="34" charset="0"/>
                <a:cs typeface="Calibri" panose="020F0502020204030204" pitchFamily="34" charset="0"/>
              </a:rPr>
              <a:t>Complexity</a:t>
            </a:r>
            <a:r>
              <a:rPr lang="en-GB" sz="2000" dirty="0">
                <a:effectLst/>
                <a:ea typeface="Calibri" panose="020F0502020204030204" pitchFamily="34" charset="0"/>
                <a:cs typeface="Calibri" panose="020F0502020204030204" pitchFamily="34" charset="0"/>
              </a:rPr>
              <a:t> </a:t>
            </a:r>
          </a:p>
          <a:p>
            <a:r>
              <a:rPr lang="en-GB" sz="2000" i="1" dirty="0">
                <a:effectLst/>
                <a:ea typeface="Calibri" panose="020F0502020204030204" pitchFamily="34" charset="0"/>
                <a:cs typeface="Calibri" panose="020F0502020204030204" pitchFamily="34" charset="0"/>
              </a:rPr>
              <a:t>Perception of context</a:t>
            </a:r>
            <a:r>
              <a:rPr lang="en-GB" sz="2000" dirty="0">
                <a:effectLst/>
                <a:ea typeface="Calibri" panose="020F0502020204030204" pitchFamily="34" charset="0"/>
                <a:cs typeface="Calibri" panose="020F0502020204030204" pitchFamily="34" charset="0"/>
              </a:rPr>
              <a:t> </a:t>
            </a:r>
            <a:r>
              <a:rPr lang="en-GB" sz="2000" b="1" dirty="0">
                <a:effectLst/>
                <a:ea typeface="Calibri" panose="020F0502020204030204" pitchFamily="34" charset="0"/>
                <a:cs typeface="Calibri" panose="020F0502020204030204" pitchFamily="34" charset="0"/>
              </a:rPr>
              <a:t> </a:t>
            </a:r>
            <a:endParaRPr lang="en-GB" sz="2000" dirty="0">
              <a:effectLst/>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D0150D5-1719-6CF6-1B88-ACD78EC00E3E}"/>
              </a:ext>
            </a:extLst>
          </p:cNvPr>
          <p:cNvSpPr txBox="1"/>
          <p:nvPr/>
        </p:nvSpPr>
        <p:spPr>
          <a:xfrm>
            <a:off x="323528" y="291276"/>
            <a:ext cx="9283568" cy="892552"/>
          </a:xfrm>
          <a:prstGeom prst="rect">
            <a:avLst/>
          </a:prstGeom>
          <a:noFill/>
        </p:spPr>
        <p:txBody>
          <a:bodyPr wrap="square">
            <a:spAutoFit/>
          </a:bodyPr>
          <a:lstStyle/>
          <a:p>
            <a:r>
              <a:rPr lang="en-GB" sz="3200" dirty="0">
                <a:effectLst/>
                <a:latin typeface="Modern Love Caps" panose="04070805081001020A01" pitchFamily="82" charset="0"/>
                <a:ea typeface="Times New Roman" panose="02020603050405020304" pitchFamily="18" charset="0"/>
                <a:cs typeface="Calibri" panose="020F0502020204030204" pitchFamily="34" charset="0"/>
              </a:rPr>
              <a:t>     Novice to Expert Model </a:t>
            </a:r>
            <a:r>
              <a:rPr lang="en-GB" sz="2800" dirty="0">
                <a:latin typeface="Modern Love Caps" panose="04070805081001020A01" pitchFamily="82" charset="0"/>
                <a:ea typeface="Times New Roman" panose="02020603050405020304" pitchFamily="18" charset="0"/>
                <a:cs typeface="Calibri" panose="020F0502020204030204" pitchFamily="34" charset="0"/>
              </a:rPr>
              <a:t>(</a:t>
            </a:r>
            <a:r>
              <a:rPr lang="en-GB" sz="2800" dirty="0">
                <a:effectLst/>
                <a:latin typeface="Modern Love Caps" panose="04070805081001020A01" pitchFamily="82" charset="0"/>
                <a:ea typeface="Times New Roman" panose="02020603050405020304" pitchFamily="18" charset="0"/>
                <a:cs typeface="Calibri" panose="020F0502020204030204" pitchFamily="34" charset="0"/>
              </a:rPr>
              <a:t>Dreyfus</a:t>
            </a:r>
            <a:r>
              <a:rPr lang="en-GB" sz="2800" dirty="0">
                <a:latin typeface="Modern Love Caps" panose="04070805081001020A01" pitchFamily="82" charset="0"/>
                <a:ea typeface="Times New Roman" panose="02020603050405020304" pitchFamily="18" charset="0"/>
                <a:cs typeface="Calibri" panose="020F0502020204030204" pitchFamily="34" charset="0"/>
              </a:rPr>
              <a:t> &amp; </a:t>
            </a:r>
            <a:r>
              <a:rPr lang="en-GB" sz="2800" dirty="0">
                <a:effectLst/>
                <a:latin typeface="Modern Love Caps" panose="04070805081001020A01" pitchFamily="82" charset="0"/>
                <a:ea typeface="Times New Roman" panose="02020603050405020304" pitchFamily="18" charset="0"/>
                <a:cs typeface="Calibri" panose="020F0502020204030204" pitchFamily="34" charset="0"/>
              </a:rPr>
              <a:t>Dreyfus 1980) </a:t>
            </a:r>
          </a:p>
          <a:p>
            <a:r>
              <a:rPr lang="en-GB" sz="2000" dirty="0">
                <a:latin typeface="Modern Love Caps" panose="04070805081001020A01" pitchFamily="82" charset="0"/>
                <a:cs typeface="Calibri" panose="020F0502020204030204" pitchFamily="34" charset="0"/>
              </a:rPr>
              <a:t>        </a:t>
            </a:r>
          </a:p>
        </p:txBody>
      </p:sp>
      <p:pic>
        <p:nvPicPr>
          <p:cNvPr id="10" name="Picture 9">
            <a:extLst>
              <a:ext uri="{FF2B5EF4-FFF2-40B4-BE49-F238E27FC236}">
                <a16:creationId xmlns:a16="http://schemas.microsoft.com/office/drawing/2014/main" id="{A9FF772D-D10C-13AF-2161-42A2040B4FD8}"/>
              </a:ext>
            </a:extLst>
          </p:cNvPr>
          <p:cNvPicPr>
            <a:picLocks noChangeAspect="1"/>
          </p:cNvPicPr>
          <p:nvPr/>
        </p:nvPicPr>
        <p:blipFill>
          <a:blip r:embed="rId3"/>
          <a:stretch>
            <a:fillRect/>
          </a:stretch>
        </p:blipFill>
        <p:spPr>
          <a:xfrm>
            <a:off x="827584" y="3304514"/>
            <a:ext cx="7056784" cy="3262210"/>
          </a:xfrm>
          <a:prstGeom prst="rect">
            <a:avLst/>
          </a:prstGeom>
        </p:spPr>
      </p:pic>
    </p:spTree>
    <p:extLst>
      <p:ext uri="{BB962C8B-B14F-4D97-AF65-F5344CB8AC3E}">
        <p14:creationId xmlns:p14="http://schemas.microsoft.com/office/powerpoint/2010/main" val="2848399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mountain&#10;&#10;Description automatically generated">
            <a:extLst>
              <a:ext uri="{FF2B5EF4-FFF2-40B4-BE49-F238E27FC236}">
                <a16:creationId xmlns:a16="http://schemas.microsoft.com/office/drawing/2014/main" id="{A04DE254-7E7E-427B-9B43-05676E606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23" y="773184"/>
            <a:ext cx="7473876" cy="2205147"/>
          </a:xfrm>
          <a:prstGeom prst="rect">
            <a:avLst/>
          </a:prstGeom>
        </p:spPr>
      </p:pic>
      <p:pic>
        <p:nvPicPr>
          <p:cNvPr id="7" name="Picture 6">
            <a:extLst>
              <a:ext uri="{FF2B5EF4-FFF2-40B4-BE49-F238E27FC236}">
                <a16:creationId xmlns:a16="http://schemas.microsoft.com/office/drawing/2014/main" id="{F6E6D39A-2EC2-48B3-800F-E6D0C467D103}"/>
              </a:ext>
            </a:extLst>
          </p:cNvPr>
          <p:cNvPicPr>
            <a:picLocks noChangeAspect="1"/>
          </p:cNvPicPr>
          <p:nvPr/>
        </p:nvPicPr>
        <p:blipFill>
          <a:blip r:embed="rId4"/>
          <a:stretch>
            <a:fillRect/>
          </a:stretch>
        </p:blipFill>
        <p:spPr>
          <a:xfrm>
            <a:off x="784723" y="3032917"/>
            <a:ext cx="7473876" cy="3547550"/>
          </a:xfrm>
          <a:prstGeom prst="rect">
            <a:avLst/>
          </a:prstGeom>
        </p:spPr>
      </p:pic>
      <p:sp>
        <p:nvSpPr>
          <p:cNvPr id="2" name="Arrow: Left-Right 1">
            <a:extLst>
              <a:ext uri="{FF2B5EF4-FFF2-40B4-BE49-F238E27FC236}">
                <a16:creationId xmlns:a16="http://schemas.microsoft.com/office/drawing/2014/main" id="{F1DBB807-75A8-49E0-AA80-2A9E0CEF0AB0}"/>
              </a:ext>
            </a:extLst>
          </p:cNvPr>
          <p:cNvSpPr/>
          <p:nvPr/>
        </p:nvSpPr>
        <p:spPr>
          <a:xfrm rot="1526308">
            <a:off x="1362228" y="1445789"/>
            <a:ext cx="2833210" cy="525903"/>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623E8E-FD58-4ECF-9E64-CC7E05951255}"/>
              </a:ext>
            </a:extLst>
          </p:cNvPr>
          <p:cNvSpPr txBox="1"/>
          <p:nvPr/>
        </p:nvSpPr>
        <p:spPr>
          <a:xfrm rot="1571425">
            <a:off x="2108617" y="1508684"/>
            <a:ext cx="1340432" cy="400110"/>
          </a:xfrm>
          <a:prstGeom prst="rect">
            <a:avLst/>
          </a:prstGeom>
          <a:noFill/>
        </p:spPr>
        <p:txBody>
          <a:bodyPr wrap="none" rtlCol="0">
            <a:spAutoFit/>
          </a:bodyPr>
          <a:lstStyle/>
          <a:p>
            <a:r>
              <a:rPr lang="en-US" sz="2000" b="1" dirty="0">
                <a:latin typeface="Arial Narrow" panose="020B0606020202030204" pitchFamily="34" charset="0"/>
              </a:rPr>
              <a:t>information</a:t>
            </a:r>
          </a:p>
        </p:txBody>
      </p:sp>
      <p:sp>
        <p:nvSpPr>
          <p:cNvPr id="9" name="Arrow: Left-Right 8">
            <a:extLst>
              <a:ext uri="{FF2B5EF4-FFF2-40B4-BE49-F238E27FC236}">
                <a16:creationId xmlns:a16="http://schemas.microsoft.com/office/drawing/2014/main" id="{84E5AA90-A734-4C06-9A6A-B4DA1B7BF7AC}"/>
              </a:ext>
            </a:extLst>
          </p:cNvPr>
          <p:cNvSpPr/>
          <p:nvPr/>
        </p:nvSpPr>
        <p:spPr>
          <a:xfrm rot="1526308">
            <a:off x="4225694" y="3408321"/>
            <a:ext cx="901232" cy="358457"/>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9EB480E-E129-4743-B742-BD5DF5F0EEFD}"/>
              </a:ext>
            </a:extLst>
          </p:cNvPr>
          <p:cNvSpPr txBox="1"/>
          <p:nvPr/>
        </p:nvSpPr>
        <p:spPr>
          <a:xfrm rot="1571425">
            <a:off x="4187762" y="3436442"/>
            <a:ext cx="997389" cy="307777"/>
          </a:xfrm>
          <a:prstGeom prst="rect">
            <a:avLst/>
          </a:prstGeom>
          <a:noFill/>
        </p:spPr>
        <p:txBody>
          <a:bodyPr wrap="none" rtlCol="0">
            <a:spAutoFit/>
          </a:bodyPr>
          <a:lstStyle/>
          <a:p>
            <a:r>
              <a:rPr lang="en-US" sz="1400" b="1" dirty="0">
                <a:latin typeface="Arial Narrow" panose="020B0606020202030204" pitchFamily="34" charset="0"/>
              </a:rPr>
              <a:t>information</a:t>
            </a:r>
          </a:p>
        </p:txBody>
      </p:sp>
      <p:sp>
        <p:nvSpPr>
          <p:cNvPr id="11" name="TextBox 10">
            <a:extLst>
              <a:ext uri="{FF2B5EF4-FFF2-40B4-BE49-F238E27FC236}">
                <a16:creationId xmlns:a16="http://schemas.microsoft.com/office/drawing/2014/main" id="{36FEF0B9-974F-40E8-83F2-03D8E11B38BF}"/>
              </a:ext>
            </a:extLst>
          </p:cNvPr>
          <p:cNvSpPr txBox="1"/>
          <p:nvPr/>
        </p:nvSpPr>
        <p:spPr>
          <a:xfrm>
            <a:off x="1578856" y="4319177"/>
            <a:ext cx="905569" cy="400110"/>
          </a:xfrm>
          <a:prstGeom prst="rect">
            <a:avLst/>
          </a:prstGeom>
          <a:noFill/>
        </p:spPr>
        <p:txBody>
          <a:bodyPr wrap="none" rtlCol="0">
            <a:spAutoFit/>
          </a:bodyPr>
          <a:lstStyle/>
          <a:p>
            <a:r>
              <a:rPr lang="en-US" sz="2000" b="1" dirty="0">
                <a:latin typeface="Arial Narrow" panose="020B0606020202030204" pitchFamily="34" charset="0"/>
              </a:rPr>
              <a:t>TOOLS</a:t>
            </a:r>
          </a:p>
        </p:txBody>
      </p:sp>
      <p:sp>
        <p:nvSpPr>
          <p:cNvPr id="12" name="TextBox 11">
            <a:extLst>
              <a:ext uri="{FF2B5EF4-FFF2-40B4-BE49-F238E27FC236}">
                <a16:creationId xmlns:a16="http://schemas.microsoft.com/office/drawing/2014/main" id="{C1A3D45F-EE52-499F-912A-64768AAED7F9}"/>
              </a:ext>
            </a:extLst>
          </p:cNvPr>
          <p:cNvSpPr txBox="1"/>
          <p:nvPr/>
        </p:nvSpPr>
        <p:spPr>
          <a:xfrm>
            <a:off x="6012160" y="2994246"/>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6" name="TextBox 15">
            <a:extLst>
              <a:ext uri="{FF2B5EF4-FFF2-40B4-BE49-F238E27FC236}">
                <a16:creationId xmlns:a16="http://schemas.microsoft.com/office/drawing/2014/main" id="{CC967C92-577A-475C-B6DE-49CEF2EE0D23}"/>
              </a:ext>
            </a:extLst>
          </p:cNvPr>
          <p:cNvSpPr txBox="1"/>
          <p:nvPr/>
        </p:nvSpPr>
        <p:spPr>
          <a:xfrm>
            <a:off x="726391" y="6411190"/>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7" name="TextBox 16">
            <a:extLst>
              <a:ext uri="{FF2B5EF4-FFF2-40B4-BE49-F238E27FC236}">
                <a16:creationId xmlns:a16="http://schemas.microsoft.com/office/drawing/2014/main" id="{CB049E51-C45E-455D-B880-55605F0F1F00}"/>
              </a:ext>
            </a:extLst>
          </p:cNvPr>
          <p:cNvSpPr txBox="1"/>
          <p:nvPr/>
        </p:nvSpPr>
        <p:spPr>
          <a:xfrm>
            <a:off x="3235975" y="6411190"/>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8" name="TextBox 17">
            <a:extLst>
              <a:ext uri="{FF2B5EF4-FFF2-40B4-BE49-F238E27FC236}">
                <a16:creationId xmlns:a16="http://schemas.microsoft.com/office/drawing/2014/main" id="{ACFB71DD-E448-498C-8A5A-C8BF03889E30}"/>
              </a:ext>
            </a:extLst>
          </p:cNvPr>
          <p:cNvSpPr txBox="1"/>
          <p:nvPr/>
        </p:nvSpPr>
        <p:spPr>
          <a:xfrm>
            <a:off x="5908026" y="6411190"/>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6" name="TextBox 5">
            <a:extLst>
              <a:ext uri="{FF2B5EF4-FFF2-40B4-BE49-F238E27FC236}">
                <a16:creationId xmlns:a16="http://schemas.microsoft.com/office/drawing/2014/main" id="{63ADBBCE-A5F6-43AB-81A2-DE9D4C6760BD}"/>
              </a:ext>
            </a:extLst>
          </p:cNvPr>
          <p:cNvSpPr txBox="1"/>
          <p:nvPr/>
        </p:nvSpPr>
        <p:spPr>
          <a:xfrm>
            <a:off x="0" y="222671"/>
            <a:ext cx="9000999" cy="523220"/>
          </a:xfrm>
          <a:prstGeom prst="rect">
            <a:avLst/>
          </a:prstGeom>
          <a:noFill/>
        </p:spPr>
        <p:txBody>
          <a:bodyPr wrap="square" rtlCol="0">
            <a:spAutoFit/>
          </a:bodyPr>
          <a:lstStyle/>
          <a:p>
            <a:pPr algn="ctr"/>
            <a:r>
              <a:rPr lang="en-GB" sz="2800" b="1" dirty="0">
                <a:latin typeface="Modern Love Caps" panose="04070805081001020A01" pitchFamily="82" charset="0"/>
              </a:rPr>
              <a:t>A geologist's ecology of </a:t>
            </a:r>
            <a:r>
              <a:rPr lang="en-GB" sz="2400" b="1" dirty="0">
                <a:latin typeface="Modern Love Caps" panose="04070805081001020A01" pitchFamily="82" charset="0"/>
              </a:rPr>
              <a:t>COMPETENT PRACTICE </a:t>
            </a:r>
          </a:p>
        </p:txBody>
      </p:sp>
    </p:spTree>
    <p:extLst>
      <p:ext uri="{BB962C8B-B14F-4D97-AF65-F5344CB8AC3E}">
        <p14:creationId xmlns:p14="http://schemas.microsoft.com/office/powerpoint/2010/main" val="231160633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68A27-FC3C-4B80-86B5-2D9F6EF4AEEE}"/>
              </a:ext>
            </a:extLst>
          </p:cNvPr>
          <p:cNvPicPr>
            <a:picLocks noChangeAspect="1"/>
          </p:cNvPicPr>
          <p:nvPr/>
        </p:nvPicPr>
        <p:blipFill>
          <a:blip r:embed="rId3"/>
          <a:stretch>
            <a:fillRect/>
          </a:stretch>
        </p:blipFill>
        <p:spPr>
          <a:xfrm>
            <a:off x="0" y="685299"/>
            <a:ext cx="9192605" cy="6161535"/>
          </a:xfrm>
          <a:prstGeom prst="rect">
            <a:avLst/>
          </a:prstGeom>
        </p:spPr>
      </p:pic>
      <p:sp>
        <p:nvSpPr>
          <p:cNvPr id="5" name="TextBox 4">
            <a:extLst>
              <a:ext uri="{FF2B5EF4-FFF2-40B4-BE49-F238E27FC236}">
                <a16:creationId xmlns:a16="http://schemas.microsoft.com/office/drawing/2014/main" id="{C354E246-C5B7-418F-A8CB-8E3F4EF156E8}"/>
              </a:ext>
            </a:extLst>
          </p:cNvPr>
          <p:cNvSpPr txBox="1"/>
          <p:nvPr/>
        </p:nvSpPr>
        <p:spPr>
          <a:xfrm>
            <a:off x="539552" y="162079"/>
            <a:ext cx="7560840" cy="523220"/>
          </a:xfrm>
          <a:prstGeom prst="rect">
            <a:avLst/>
          </a:prstGeom>
          <a:noFill/>
        </p:spPr>
        <p:txBody>
          <a:bodyPr wrap="square" rtlCol="0">
            <a:spAutoFit/>
          </a:bodyPr>
          <a:lstStyle/>
          <a:p>
            <a:pPr algn="ctr"/>
            <a:r>
              <a:rPr lang="en-GB" sz="2800" b="1" dirty="0">
                <a:latin typeface="Modern Love Caps" panose="04070805081001020A01" pitchFamily="82" charset="0"/>
              </a:rPr>
              <a:t>A GEOLOGISTS ECOLOGY OF COMPETENT PRACTICE</a:t>
            </a:r>
            <a:endParaRPr lang="en-GB" sz="2400" b="1" dirty="0">
              <a:latin typeface="Modern Love Caps" panose="04070805081001020A01" pitchFamily="82" charset="0"/>
            </a:endParaRPr>
          </a:p>
        </p:txBody>
      </p:sp>
    </p:spTree>
    <p:extLst>
      <p:ext uri="{BB962C8B-B14F-4D97-AF65-F5344CB8AC3E}">
        <p14:creationId xmlns:p14="http://schemas.microsoft.com/office/powerpoint/2010/main" val="174461738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483684-2696-420D-9987-9F9510BE885C}"/>
              </a:ext>
            </a:extLst>
          </p:cNvPr>
          <p:cNvPicPr>
            <a:picLocks noChangeAspect="1"/>
          </p:cNvPicPr>
          <p:nvPr/>
        </p:nvPicPr>
        <p:blipFill>
          <a:blip r:embed="rId2"/>
          <a:stretch>
            <a:fillRect/>
          </a:stretch>
        </p:blipFill>
        <p:spPr>
          <a:xfrm>
            <a:off x="647564" y="1052736"/>
            <a:ext cx="7848872" cy="5495275"/>
          </a:xfrm>
          <a:prstGeom prst="rect">
            <a:avLst/>
          </a:prstGeom>
        </p:spPr>
      </p:pic>
      <p:sp>
        <p:nvSpPr>
          <p:cNvPr id="4" name="TextBox 3">
            <a:extLst>
              <a:ext uri="{FF2B5EF4-FFF2-40B4-BE49-F238E27FC236}">
                <a16:creationId xmlns:a16="http://schemas.microsoft.com/office/drawing/2014/main" id="{75E61D81-BFB6-4452-949E-1135E82245A1}"/>
              </a:ext>
            </a:extLst>
          </p:cNvPr>
          <p:cNvSpPr txBox="1"/>
          <p:nvPr/>
        </p:nvSpPr>
        <p:spPr>
          <a:xfrm>
            <a:off x="287814" y="476672"/>
            <a:ext cx="8568371" cy="461665"/>
          </a:xfrm>
          <a:prstGeom prst="rect">
            <a:avLst/>
          </a:prstGeom>
          <a:noFill/>
        </p:spPr>
        <p:txBody>
          <a:bodyPr wrap="none" rtlCol="0">
            <a:spAutoFit/>
          </a:bodyPr>
          <a:lstStyle/>
          <a:p>
            <a:r>
              <a:rPr lang="en-GB" sz="2400" b="1" dirty="0">
                <a:latin typeface="Modern Love Caps" panose="04070805081001020A01" pitchFamily="82" charset="0"/>
              </a:rPr>
              <a:t>LEARNING TO CREATE ECOLOGIES FOR COMPETENT CREATIVE PRACTICE </a:t>
            </a:r>
          </a:p>
        </p:txBody>
      </p:sp>
    </p:spTree>
    <p:extLst>
      <p:ext uri="{BB962C8B-B14F-4D97-AF65-F5344CB8AC3E}">
        <p14:creationId xmlns:p14="http://schemas.microsoft.com/office/powerpoint/2010/main" val="65054991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3E1762AA-7168-7E66-B834-C04463F518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2534"/>
          <a:stretch>
            <a:fillRect/>
          </a:stretch>
        </p:blipFill>
        <p:spPr bwMode="auto">
          <a:xfrm>
            <a:off x="-252536" y="516086"/>
            <a:ext cx="6080870" cy="619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a:extLst>
              <a:ext uri="{FF2B5EF4-FFF2-40B4-BE49-F238E27FC236}">
                <a16:creationId xmlns:a16="http://schemas.microsoft.com/office/drawing/2014/main" id="{5DA9874A-AC57-D17A-A0FC-72AC8D52A4BC}"/>
              </a:ext>
            </a:extLst>
          </p:cNvPr>
          <p:cNvSpPr txBox="1">
            <a:spLocks noChangeArrowheads="1"/>
          </p:cNvSpPr>
          <p:nvPr/>
        </p:nvSpPr>
        <p:spPr bwMode="auto">
          <a:xfrm>
            <a:off x="5255568" y="2996610"/>
            <a:ext cx="388843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2800" dirty="0">
                <a:latin typeface="Calibri" panose="020F0502020204030204" pitchFamily="34" charset="0"/>
                <a:cs typeface="Calibri" panose="020F0502020204030204" pitchFamily="34" charset="0"/>
              </a:rPr>
              <a:t>capability &amp; </a:t>
            </a:r>
          </a:p>
          <a:p>
            <a:pPr algn="ctr" eaLnBrk="1" hangingPunct="1"/>
            <a:r>
              <a:rPr lang="en-GB" altLang="en-US" sz="2800" dirty="0">
                <a:latin typeface="Calibri" panose="020F0502020204030204" pitchFamily="34" charset="0"/>
                <a:cs typeface="Calibri" panose="020F0502020204030204" pitchFamily="34" charset="0"/>
              </a:rPr>
              <a:t>learning trajectories</a:t>
            </a:r>
          </a:p>
          <a:p>
            <a:pPr algn="ctr" eaLnBrk="1" hangingPunct="1"/>
            <a:r>
              <a:rPr lang="en-GB" altLang="en-US" sz="2800" dirty="0">
                <a:latin typeface="Calibri" panose="020F0502020204030204" pitchFamily="34" charset="0"/>
                <a:cs typeface="Calibri" panose="020F0502020204030204" pitchFamily="34" charset="0"/>
              </a:rPr>
              <a:t>Professor Michael Eraut</a:t>
            </a:r>
          </a:p>
          <a:p>
            <a:pPr algn="ctr" eaLnBrk="1" hangingPunct="1"/>
            <a:endParaRPr lang="en-GB" altLang="en-US" sz="2800" dirty="0">
              <a:latin typeface="Calibri" panose="020F0502020204030204" pitchFamily="34" charset="0"/>
              <a:cs typeface="Calibri" panose="020F0502020204030204" pitchFamily="34" charset="0"/>
            </a:endParaRPr>
          </a:p>
        </p:txBody>
      </p:sp>
      <p:pic>
        <p:nvPicPr>
          <p:cNvPr id="19461" name="Picture 6">
            <a:extLst>
              <a:ext uri="{FF2B5EF4-FFF2-40B4-BE49-F238E27FC236}">
                <a16:creationId xmlns:a16="http://schemas.microsoft.com/office/drawing/2014/main" id="{4F75F29E-8787-8A1E-6230-F76154BB00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0389" y="4293096"/>
            <a:ext cx="2126617" cy="227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C3F96DC-2FAC-99C3-2F7D-3B1777C4C7B6}"/>
              </a:ext>
            </a:extLst>
          </p:cNvPr>
          <p:cNvSpPr txBox="1"/>
          <p:nvPr/>
        </p:nvSpPr>
        <p:spPr>
          <a:xfrm>
            <a:off x="185019" y="146689"/>
            <a:ext cx="5575565" cy="461665"/>
          </a:xfrm>
          <a:prstGeom prst="rect">
            <a:avLst/>
          </a:prstGeom>
          <a:noFill/>
        </p:spPr>
        <p:txBody>
          <a:bodyPr wrap="none" rtlCol="0">
            <a:spAutoFit/>
          </a:bodyPr>
          <a:lstStyle/>
          <a:p>
            <a:r>
              <a:rPr lang="en-GB" sz="2400" b="1" dirty="0">
                <a:latin typeface="Modern Love Caps" panose="04070805081001020A01" pitchFamily="82" charset="0"/>
                <a:cs typeface="Calibri" panose="020F0502020204030204" pitchFamily="34" charset="0"/>
              </a:rPr>
              <a:t>DEVELOPING COMPETENCE IN WORK SETTINGS</a:t>
            </a:r>
          </a:p>
        </p:txBody>
      </p:sp>
      <p:pic>
        <p:nvPicPr>
          <p:cNvPr id="3" name="Picture 2">
            <a:extLst>
              <a:ext uri="{FF2B5EF4-FFF2-40B4-BE49-F238E27FC236}">
                <a16:creationId xmlns:a16="http://schemas.microsoft.com/office/drawing/2014/main" id="{D51B426C-27C6-91AC-37D9-C15683CD2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306" y="388900"/>
            <a:ext cx="3674367" cy="2337728"/>
          </a:xfrm>
          <a:prstGeom prst="rect">
            <a:avLst/>
          </a:prstGeom>
          <a:noFill/>
          <a:extLst>
            <a:ext uri="{909E8E84-426E-40DD-AFC4-6F175D3DCCD1}">
              <a14:hiddenFill xmlns:a14="http://schemas.microsoft.com/office/drawing/2010/main">
                <a:solidFill>
                  <a:srgbClr val="FFFFFF"/>
                </a:solidFill>
              </a14:hiddenFill>
            </a:ext>
          </a:extLst>
        </p:spPr>
      </p:pic>
      <p:sp>
        <p:nvSpPr>
          <p:cNvPr id="4" name="Isosceles Triangle 3">
            <a:extLst>
              <a:ext uri="{FF2B5EF4-FFF2-40B4-BE49-F238E27FC236}">
                <a16:creationId xmlns:a16="http://schemas.microsoft.com/office/drawing/2014/main" id="{0AAF2F92-409C-C485-E1FD-DDCFC3F5A1A1}"/>
              </a:ext>
            </a:extLst>
          </p:cNvPr>
          <p:cNvSpPr/>
          <p:nvPr/>
        </p:nvSpPr>
        <p:spPr>
          <a:xfrm rot="1382857" flipH="1">
            <a:off x="5217850" y="1742628"/>
            <a:ext cx="305967" cy="1325765"/>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A884335-9F0B-7400-DF1A-704A1F692F39}"/>
              </a:ext>
            </a:extLst>
          </p:cNvPr>
          <p:cNvSpPr>
            <a:spLocks noChangeArrowheads="1"/>
          </p:cNvSpPr>
          <p:nvPr/>
        </p:nvSpPr>
        <p:spPr bwMode="auto">
          <a:xfrm>
            <a:off x="2699792" y="131831"/>
            <a:ext cx="1036915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en-GB" altLang="en-US" sz="2000" b="0" dirty="0"/>
              <a:t>Dr Jenny Willis (SCEPTrE Fellow</a:t>
            </a:r>
            <a:r>
              <a:rPr lang="en-GB" altLang="en-US" sz="1800" b="0" dirty="0"/>
              <a:t>)</a:t>
            </a:r>
          </a:p>
        </p:txBody>
      </p:sp>
      <p:pic>
        <p:nvPicPr>
          <p:cNvPr id="20483" name="Picture 3">
            <a:extLst>
              <a:ext uri="{FF2B5EF4-FFF2-40B4-BE49-F238E27FC236}">
                <a16:creationId xmlns:a16="http://schemas.microsoft.com/office/drawing/2014/main" id="{B03BE7B2-FFBF-CDB9-443A-B516670709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76" y="2360769"/>
            <a:ext cx="6336704" cy="411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id="{30275E02-A595-18AA-EF5C-4104F08535B4}"/>
              </a:ext>
            </a:extLst>
          </p:cNvPr>
          <p:cNvSpPr txBox="1">
            <a:spLocks noChangeArrowheads="1"/>
          </p:cNvSpPr>
          <p:nvPr/>
        </p:nvSpPr>
        <p:spPr bwMode="auto">
          <a:xfrm>
            <a:off x="479419" y="184473"/>
            <a:ext cx="8185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2800" b="0" dirty="0">
                <a:latin typeface="Modern Love Caps" panose="04070805081001020A01" pitchFamily="82" charset="0"/>
              </a:rPr>
              <a:t>patterns of development revealed in learners narratives</a:t>
            </a:r>
          </a:p>
        </p:txBody>
      </p:sp>
      <p:sp>
        <p:nvSpPr>
          <p:cNvPr id="2" name="Text Box 4">
            <a:extLst>
              <a:ext uri="{FF2B5EF4-FFF2-40B4-BE49-F238E27FC236}">
                <a16:creationId xmlns:a16="http://schemas.microsoft.com/office/drawing/2014/main" id="{79115E4F-CD3A-DF7E-8CF9-C41942667EEA}"/>
              </a:ext>
            </a:extLst>
          </p:cNvPr>
          <p:cNvSpPr txBox="1">
            <a:spLocks noChangeArrowheads="1"/>
          </p:cNvSpPr>
          <p:nvPr/>
        </p:nvSpPr>
        <p:spPr bwMode="auto">
          <a:xfrm>
            <a:off x="-108520" y="1276407"/>
            <a:ext cx="38884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b="0" dirty="0">
                <a:latin typeface="Calibri" panose="020F0502020204030204" pitchFamily="34" charset="0"/>
                <a:cs typeface="Calibri" panose="020F0502020204030204" pitchFamily="34" charset="0"/>
              </a:rPr>
              <a:t>8 categories</a:t>
            </a:r>
          </a:p>
          <a:p>
            <a:pPr algn="ctr" eaLnBrk="1" hangingPunct="1"/>
            <a:r>
              <a:rPr lang="en-GB" altLang="en-US" b="0" dirty="0">
                <a:latin typeface="Calibri" panose="020F0502020204030204" pitchFamily="34" charset="0"/>
                <a:cs typeface="Calibri" panose="020F0502020204030204" pitchFamily="34" charset="0"/>
              </a:rPr>
              <a:t>63 learning trajectories</a:t>
            </a:r>
          </a:p>
          <a:p>
            <a:pPr algn="ctr" eaLnBrk="1" hangingPunct="1"/>
            <a:r>
              <a:rPr lang="en-GB" altLang="en-US" b="0" dirty="0">
                <a:latin typeface="Calibri" panose="020F0502020204030204" pitchFamily="34" charset="0"/>
                <a:cs typeface="Calibri" panose="020F0502020204030204" pitchFamily="34" charset="0"/>
              </a:rPr>
              <a:t>Professor Michael Eraut</a:t>
            </a:r>
          </a:p>
          <a:p>
            <a:pPr algn="ctr" eaLnBrk="1" hangingPunct="1"/>
            <a:endParaRPr lang="en-GB" altLang="en-US" b="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EEE55AB-01BC-686B-92F5-0E943EE9D614}"/>
              </a:ext>
            </a:extLst>
          </p:cNvPr>
          <p:cNvPicPr>
            <a:picLocks noChangeAspect="1"/>
          </p:cNvPicPr>
          <p:nvPr/>
        </p:nvPicPr>
        <p:blipFill>
          <a:blip r:embed="rId3"/>
          <a:stretch>
            <a:fillRect/>
          </a:stretch>
        </p:blipFill>
        <p:spPr>
          <a:xfrm>
            <a:off x="3969681" y="1600701"/>
            <a:ext cx="4800786" cy="5176169"/>
          </a:xfrm>
          <a:prstGeom prst="rect">
            <a:avLst/>
          </a:prstGeom>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F0BD43F-46F2-25D7-C543-44F637C10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562" y="4149080"/>
            <a:ext cx="5265910" cy="24963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909F640-BF01-6477-640F-5E684BDCB045}"/>
              </a:ext>
            </a:extLst>
          </p:cNvPr>
          <p:cNvPicPr>
            <a:picLocks noChangeAspect="1"/>
          </p:cNvPicPr>
          <p:nvPr/>
        </p:nvPicPr>
        <p:blipFill>
          <a:blip r:embed="rId3"/>
          <a:stretch>
            <a:fillRect/>
          </a:stretch>
        </p:blipFill>
        <p:spPr>
          <a:xfrm flipH="1">
            <a:off x="7502300" y="2232506"/>
            <a:ext cx="1135878" cy="2061523"/>
          </a:xfrm>
          <a:prstGeom prst="rect">
            <a:avLst/>
          </a:prstGeom>
        </p:spPr>
      </p:pic>
      <p:pic>
        <p:nvPicPr>
          <p:cNvPr id="9" name="Picture 8">
            <a:extLst>
              <a:ext uri="{FF2B5EF4-FFF2-40B4-BE49-F238E27FC236}">
                <a16:creationId xmlns:a16="http://schemas.microsoft.com/office/drawing/2014/main" id="{D257A746-2AE5-7C41-6AAF-F9EA2D8BE885}"/>
              </a:ext>
            </a:extLst>
          </p:cNvPr>
          <p:cNvPicPr>
            <a:picLocks noChangeAspect="1"/>
          </p:cNvPicPr>
          <p:nvPr/>
        </p:nvPicPr>
        <p:blipFill>
          <a:blip r:embed="rId3"/>
          <a:stretch>
            <a:fillRect/>
          </a:stretch>
        </p:blipFill>
        <p:spPr>
          <a:xfrm>
            <a:off x="4806687" y="1539376"/>
            <a:ext cx="1103792" cy="1991327"/>
          </a:xfrm>
          <a:prstGeom prst="rect">
            <a:avLst/>
          </a:prstGeom>
        </p:spPr>
      </p:pic>
      <p:pic>
        <p:nvPicPr>
          <p:cNvPr id="19" name="Picture 18">
            <a:extLst>
              <a:ext uri="{FF2B5EF4-FFF2-40B4-BE49-F238E27FC236}">
                <a16:creationId xmlns:a16="http://schemas.microsoft.com/office/drawing/2014/main" id="{30EC17A9-1D70-142C-0EB8-BFE79FBACD86}"/>
              </a:ext>
            </a:extLst>
          </p:cNvPr>
          <p:cNvPicPr>
            <a:picLocks noChangeAspect="1"/>
          </p:cNvPicPr>
          <p:nvPr/>
        </p:nvPicPr>
        <p:blipFill>
          <a:blip r:embed="rId4"/>
          <a:stretch>
            <a:fillRect/>
          </a:stretch>
        </p:blipFill>
        <p:spPr>
          <a:xfrm>
            <a:off x="2400395" y="4833080"/>
            <a:ext cx="1055496" cy="1656913"/>
          </a:xfrm>
          <a:prstGeom prst="rect">
            <a:avLst/>
          </a:prstGeom>
        </p:spPr>
      </p:pic>
      <p:sp>
        <p:nvSpPr>
          <p:cNvPr id="21" name="Freeform: Shape 20">
            <a:extLst>
              <a:ext uri="{FF2B5EF4-FFF2-40B4-BE49-F238E27FC236}">
                <a16:creationId xmlns:a16="http://schemas.microsoft.com/office/drawing/2014/main" id="{14E3C7A6-CD42-7974-1283-396F2AFC08B7}"/>
              </a:ext>
            </a:extLst>
          </p:cNvPr>
          <p:cNvSpPr/>
          <p:nvPr/>
        </p:nvSpPr>
        <p:spPr>
          <a:xfrm>
            <a:off x="209950" y="2033448"/>
            <a:ext cx="3901440" cy="2725672"/>
          </a:xfrm>
          <a:custGeom>
            <a:avLst/>
            <a:gdLst>
              <a:gd name="connsiteX0" fmla="*/ 1869440 w 3901440"/>
              <a:gd name="connsiteY0" fmla="*/ 0 h 2956560"/>
              <a:gd name="connsiteX1" fmla="*/ 1656080 w 3901440"/>
              <a:gd name="connsiteY1" fmla="*/ 10160 h 2956560"/>
              <a:gd name="connsiteX2" fmla="*/ 1615440 w 3901440"/>
              <a:gd name="connsiteY2" fmla="*/ 20320 h 2956560"/>
              <a:gd name="connsiteX3" fmla="*/ 1320800 w 3901440"/>
              <a:gd name="connsiteY3" fmla="*/ 50800 h 2956560"/>
              <a:gd name="connsiteX4" fmla="*/ 1280160 w 3901440"/>
              <a:gd name="connsiteY4" fmla="*/ 60960 h 2956560"/>
              <a:gd name="connsiteX5" fmla="*/ 1209040 w 3901440"/>
              <a:gd name="connsiteY5" fmla="*/ 81280 h 2956560"/>
              <a:gd name="connsiteX6" fmla="*/ 1117600 w 3901440"/>
              <a:gd name="connsiteY6" fmla="*/ 91440 h 2956560"/>
              <a:gd name="connsiteX7" fmla="*/ 782320 w 3901440"/>
              <a:gd name="connsiteY7" fmla="*/ 101600 h 2956560"/>
              <a:gd name="connsiteX8" fmla="*/ 680720 w 3901440"/>
              <a:gd name="connsiteY8" fmla="*/ 132080 h 2956560"/>
              <a:gd name="connsiteX9" fmla="*/ 589280 w 3901440"/>
              <a:gd name="connsiteY9" fmla="*/ 152400 h 2956560"/>
              <a:gd name="connsiteX10" fmla="*/ 548640 w 3901440"/>
              <a:gd name="connsiteY10" fmla="*/ 172720 h 2956560"/>
              <a:gd name="connsiteX11" fmla="*/ 518160 w 3901440"/>
              <a:gd name="connsiteY11" fmla="*/ 182880 h 2956560"/>
              <a:gd name="connsiteX12" fmla="*/ 416560 w 3901440"/>
              <a:gd name="connsiteY12" fmla="*/ 264160 h 2956560"/>
              <a:gd name="connsiteX13" fmla="*/ 355600 w 3901440"/>
              <a:gd name="connsiteY13" fmla="*/ 304800 h 2956560"/>
              <a:gd name="connsiteX14" fmla="*/ 294640 w 3901440"/>
              <a:gd name="connsiteY14" fmla="*/ 365760 h 2956560"/>
              <a:gd name="connsiteX15" fmla="*/ 243840 w 3901440"/>
              <a:gd name="connsiteY15" fmla="*/ 436880 h 2956560"/>
              <a:gd name="connsiteX16" fmla="*/ 193040 w 3901440"/>
              <a:gd name="connsiteY16" fmla="*/ 528320 h 2956560"/>
              <a:gd name="connsiteX17" fmla="*/ 172720 w 3901440"/>
              <a:gd name="connsiteY17" fmla="*/ 609600 h 2956560"/>
              <a:gd name="connsiteX18" fmla="*/ 142240 w 3901440"/>
              <a:gd name="connsiteY18" fmla="*/ 680720 h 2956560"/>
              <a:gd name="connsiteX19" fmla="*/ 132080 w 3901440"/>
              <a:gd name="connsiteY19" fmla="*/ 721360 h 2956560"/>
              <a:gd name="connsiteX20" fmla="*/ 111760 w 3901440"/>
              <a:gd name="connsiteY20" fmla="*/ 812800 h 2956560"/>
              <a:gd name="connsiteX21" fmla="*/ 101600 w 3901440"/>
              <a:gd name="connsiteY21" fmla="*/ 894080 h 2956560"/>
              <a:gd name="connsiteX22" fmla="*/ 81280 w 3901440"/>
              <a:gd name="connsiteY22" fmla="*/ 955040 h 2956560"/>
              <a:gd name="connsiteX23" fmla="*/ 71120 w 3901440"/>
              <a:gd name="connsiteY23" fmla="*/ 1026160 h 2956560"/>
              <a:gd name="connsiteX24" fmla="*/ 60960 w 3901440"/>
              <a:gd name="connsiteY24" fmla="*/ 1066800 h 2956560"/>
              <a:gd name="connsiteX25" fmla="*/ 30480 w 3901440"/>
              <a:gd name="connsiteY25" fmla="*/ 1249680 h 2956560"/>
              <a:gd name="connsiteX26" fmla="*/ 0 w 3901440"/>
              <a:gd name="connsiteY26" fmla="*/ 1381760 h 2956560"/>
              <a:gd name="connsiteX27" fmla="*/ 10160 w 3901440"/>
              <a:gd name="connsiteY27" fmla="*/ 2164080 h 2956560"/>
              <a:gd name="connsiteX28" fmla="*/ 20320 w 3901440"/>
              <a:gd name="connsiteY28" fmla="*/ 2265680 h 2956560"/>
              <a:gd name="connsiteX29" fmla="*/ 30480 w 3901440"/>
              <a:gd name="connsiteY29" fmla="*/ 2296160 h 2956560"/>
              <a:gd name="connsiteX30" fmla="*/ 40640 w 3901440"/>
              <a:gd name="connsiteY30" fmla="*/ 2346960 h 2956560"/>
              <a:gd name="connsiteX31" fmla="*/ 50800 w 3901440"/>
              <a:gd name="connsiteY31" fmla="*/ 2377440 h 2956560"/>
              <a:gd name="connsiteX32" fmla="*/ 91440 w 3901440"/>
              <a:gd name="connsiteY32" fmla="*/ 2519680 h 2956560"/>
              <a:gd name="connsiteX33" fmla="*/ 142240 w 3901440"/>
              <a:gd name="connsiteY33" fmla="*/ 2600960 h 2956560"/>
              <a:gd name="connsiteX34" fmla="*/ 162560 w 3901440"/>
              <a:gd name="connsiteY34" fmla="*/ 2641600 h 2956560"/>
              <a:gd name="connsiteX35" fmla="*/ 264160 w 3901440"/>
              <a:gd name="connsiteY35" fmla="*/ 2733040 h 2956560"/>
              <a:gd name="connsiteX36" fmla="*/ 294640 w 3901440"/>
              <a:gd name="connsiteY36" fmla="*/ 2763520 h 2956560"/>
              <a:gd name="connsiteX37" fmla="*/ 386080 w 3901440"/>
              <a:gd name="connsiteY37" fmla="*/ 2804160 h 2956560"/>
              <a:gd name="connsiteX38" fmla="*/ 436880 w 3901440"/>
              <a:gd name="connsiteY38" fmla="*/ 2814320 h 2956560"/>
              <a:gd name="connsiteX39" fmla="*/ 487680 w 3901440"/>
              <a:gd name="connsiteY39" fmla="*/ 2834640 h 2956560"/>
              <a:gd name="connsiteX40" fmla="*/ 528320 w 3901440"/>
              <a:gd name="connsiteY40" fmla="*/ 2844800 h 2956560"/>
              <a:gd name="connsiteX41" fmla="*/ 1117600 w 3901440"/>
              <a:gd name="connsiteY41" fmla="*/ 2854960 h 2956560"/>
              <a:gd name="connsiteX42" fmla="*/ 1381760 w 3901440"/>
              <a:gd name="connsiteY42" fmla="*/ 2885440 h 2956560"/>
              <a:gd name="connsiteX43" fmla="*/ 1463040 w 3901440"/>
              <a:gd name="connsiteY43" fmla="*/ 2905760 h 2956560"/>
              <a:gd name="connsiteX44" fmla="*/ 1595120 w 3901440"/>
              <a:gd name="connsiteY44" fmla="*/ 2915920 h 2956560"/>
              <a:gd name="connsiteX45" fmla="*/ 1686560 w 3901440"/>
              <a:gd name="connsiteY45" fmla="*/ 2926080 h 2956560"/>
              <a:gd name="connsiteX46" fmla="*/ 1757680 w 3901440"/>
              <a:gd name="connsiteY46" fmla="*/ 2946400 h 2956560"/>
              <a:gd name="connsiteX47" fmla="*/ 1788160 w 3901440"/>
              <a:gd name="connsiteY47" fmla="*/ 2956560 h 2956560"/>
              <a:gd name="connsiteX48" fmla="*/ 2133600 w 3901440"/>
              <a:gd name="connsiteY48" fmla="*/ 2946400 h 2956560"/>
              <a:gd name="connsiteX49" fmla="*/ 2225040 w 3901440"/>
              <a:gd name="connsiteY49" fmla="*/ 2926080 h 2956560"/>
              <a:gd name="connsiteX50" fmla="*/ 2407920 w 3901440"/>
              <a:gd name="connsiteY50" fmla="*/ 2895600 h 2956560"/>
              <a:gd name="connsiteX51" fmla="*/ 2438400 w 3901440"/>
              <a:gd name="connsiteY51" fmla="*/ 2885440 h 2956560"/>
              <a:gd name="connsiteX52" fmla="*/ 2631440 w 3901440"/>
              <a:gd name="connsiteY52" fmla="*/ 2865120 h 2956560"/>
              <a:gd name="connsiteX53" fmla="*/ 2682240 w 3901440"/>
              <a:gd name="connsiteY53" fmla="*/ 2854960 h 2956560"/>
              <a:gd name="connsiteX54" fmla="*/ 2763520 w 3901440"/>
              <a:gd name="connsiteY54" fmla="*/ 2834640 h 2956560"/>
              <a:gd name="connsiteX55" fmla="*/ 2804160 w 3901440"/>
              <a:gd name="connsiteY55" fmla="*/ 2824480 h 2956560"/>
              <a:gd name="connsiteX56" fmla="*/ 2936240 w 3901440"/>
              <a:gd name="connsiteY56" fmla="*/ 2804160 h 2956560"/>
              <a:gd name="connsiteX57" fmla="*/ 3007360 w 3901440"/>
              <a:gd name="connsiteY57" fmla="*/ 2783840 h 2956560"/>
              <a:gd name="connsiteX58" fmla="*/ 3190240 w 3901440"/>
              <a:gd name="connsiteY58" fmla="*/ 2743200 h 2956560"/>
              <a:gd name="connsiteX59" fmla="*/ 3302000 w 3901440"/>
              <a:gd name="connsiteY59" fmla="*/ 2702560 h 2956560"/>
              <a:gd name="connsiteX60" fmla="*/ 3373120 w 3901440"/>
              <a:gd name="connsiteY60" fmla="*/ 2641600 h 2956560"/>
              <a:gd name="connsiteX61" fmla="*/ 3413760 w 3901440"/>
              <a:gd name="connsiteY61" fmla="*/ 2590800 h 2956560"/>
              <a:gd name="connsiteX62" fmla="*/ 3444240 w 3901440"/>
              <a:gd name="connsiteY62" fmla="*/ 2519680 h 2956560"/>
              <a:gd name="connsiteX63" fmla="*/ 3454400 w 3901440"/>
              <a:gd name="connsiteY63" fmla="*/ 2489200 h 2956560"/>
              <a:gd name="connsiteX64" fmla="*/ 3495040 w 3901440"/>
              <a:gd name="connsiteY64" fmla="*/ 2428240 h 2956560"/>
              <a:gd name="connsiteX65" fmla="*/ 3515360 w 3901440"/>
              <a:gd name="connsiteY65" fmla="*/ 2397760 h 2956560"/>
              <a:gd name="connsiteX66" fmla="*/ 3586480 w 3901440"/>
              <a:gd name="connsiteY66" fmla="*/ 2326640 h 2956560"/>
              <a:gd name="connsiteX67" fmla="*/ 3616960 w 3901440"/>
              <a:gd name="connsiteY67" fmla="*/ 2296160 h 2956560"/>
              <a:gd name="connsiteX68" fmla="*/ 3647440 w 3901440"/>
              <a:gd name="connsiteY68" fmla="*/ 2255520 h 2956560"/>
              <a:gd name="connsiteX69" fmla="*/ 3677920 w 3901440"/>
              <a:gd name="connsiteY69" fmla="*/ 2235200 h 2956560"/>
              <a:gd name="connsiteX70" fmla="*/ 3708400 w 3901440"/>
              <a:gd name="connsiteY70" fmla="*/ 2204720 h 2956560"/>
              <a:gd name="connsiteX71" fmla="*/ 3759200 w 3901440"/>
              <a:gd name="connsiteY71" fmla="*/ 2174240 h 2956560"/>
              <a:gd name="connsiteX72" fmla="*/ 3789680 w 3901440"/>
              <a:gd name="connsiteY72" fmla="*/ 2143760 h 2956560"/>
              <a:gd name="connsiteX73" fmla="*/ 3881120 w 3901440"/>
              <a:gd name="connsiteY73" fmla="*/ 2001520 h 2956560"/>
              <a:gd name="connsiteX74" fmla="*/ 3901440 w 3901440"/>
              <a:gd name="connsiteY74" fmla="*/ 1940560 h 2956560"/>
              <a:gd name="connsiteX75" fmla="*/ 3891280 w 3901440"/>
              <a:gd name="connsiteY75" fmla="*/ 1635760 h 2956560"/>
              <a:gd name="connsiteX76" fmla="*/ 3881120 w 3901440"/>
              <a:gd name="connsiteY76" fmla="*/ 1605280 h 2956560"/>
              <a:gd name="connsiteX77" fmla="*/ 3850640 w 3901440"/>
              <a:gd name="connsiteY77" fmla="*/ 1503680 h 2956560"/>
              <a:gd name="connsiteX78" fmla="*/ 3840480 w 3901440"/>
              <a:gd name="connsiteY78" fmla="*/ 1473200 h 2956560"/>
              <a:gd name="connsiteX79" fmla="*/ 3820160 w 3901440"/>
              <a:gd name="connsiteY79" fmla="*/ 1442720 h 2956560"/>
              <a:gd name="connsiteX80" fmla="*/ 3759200 w 3901440"/>
              <a:gd name="connsiteY80" fmla="*/ 1330960 h 2956560"/>
              <a:gd name="connsiteX81" fmla="*/ 3677920 w 3901440"/>
              <a:gd name="connsiteY81" fmla="*/ 1249680 h 2956560"/>
              <a:gd name="connsiteX82" fmla="*/ 3657600 w 3901440"/>
              <a:gd name="connsiteY82" fmla="*/ 1198880 h 2956560"/>
              <a:gd name="connsiteX83" fmla="*/ 3566160 w 3901440"/>
              <a:gd name="connsiteY83" fmla="*/ 1036320 h 2956560"/>
              <a:gd name="connsiteX84" fmla="*/ 3545840 w 3901440"/>
              <a:gd name="connsiteY84" fmla="*/ 975360 h 2956560"/>
              <a:gd name="connsiteX85" fmla="*/ 3525520 w 3901440"/>
              <a:gd name="connsiteY85" fmla="*/ 934720 h 2956560"/>
              <a:gd name="connsiteX86" fmla="*/ 3505200 w 3901440"/>
              <a:gd name="connsiteY86" fmla="*/ 873760 h 2956560"/>
              <a:gd name="connsiteX87" fmla="*/ 3444240 w 3901440"/>
              <a:gd name="connsiteY87" fmla="*/ 741680 h 2956560"/>
              <a:gd name="connsiteX88" fmla="*/ 3423920 w 3901440"/>
              <a:gd name="connsiteY88" fmla="*/ 690880 h 2956560"/>
              <a:gd name="connsiteX89" fmla="*/ 3403600 w 3901440"/>
              <a:gd name="connsiteY89" fmla="*/ 650240 h 2956560"/>
              <a:gd name="connsiteX90" fmla="*/ 3393440 w 3901440"/>
              <a:gd name="connsiteY90" fmla="*/ 619760 h 2956560"/>
              <a:gd name="connsiteX91" fmla="*/ 3373120 w 3901440"/>
              <a:gd name="connsiteY91" fmla="*/ 589280 h 2956560"/>
              <a:gd name="connsiteX92" fmla="*/ 3352800 w 3901440"/>
              <a:gd name="connsiteY92" fmla="*/ 548640 h 2956560"/>
              <a:gd name="connsiteX93" fmla="*/ 3291840 w 3901440"/>
              <a:gd name="connsiteY93" fmla="*/ 487680 h 2956560"/>
              <a:gd name="connsiteX94" fmla="*/ 3220720 w 3901440"/>
              <a:gd name="connsiteY94" fmla="*/ 416560 h 2956560"/>
              <a:gd name="connsiteX95" fmla="*/ 3169920 w 3901440"/>
              <a:gd name="connsiteY95" fmla="*/ 365760 h 2956560"/>
              <a:gd name="connsiteX96" fmla="*/ 3139440 w 3901440"/>
              <a:gd name="connsiteY96" fmla="*/ 325120 h 2956560"/>
              <a:gd name="connsiteX97" fmla="*/ 3078480 w 3901440"/>
              <a:gd name="connsiteY97" fmla="*/ 264160 h 2956560"/>
              <a:gd name="connsiteX98" fmla="*/ 3048000 w 3901440"/>
              <a:gd name="connsiteY98" fmla="*/ 233680 h 2956560"/>
              <a:gd name="connsiteX99" fmla="*/ 2966720 w 3901440"/>
              <a:gd name="connsiteY99" fmla="*/ 193040 h 2956560"/>
              <a:gd name="connsiteX100" fmla="*/ 2915920 w 3901440"/>
              <a:gd name="connsiteY100" fmla="*/ 162560 h 2956560"/>
              <a:gd name="connsiteX101" fmla="*/ 2834640 w 3901440"/>
              <a:gd name="connsiteY101" fmla="*/ 142240 h 2956560"/>
              <a:gd name="connsiteX102" fmla="*/ 2743200 w 3901440"/>
              <a:gd name="connsiteY102" fmla="*/ 111760 h 2956560"/>
              <a:gd name="connsiteX103" fmla="*/ 2672080 w 3901440"/>
              <a:gd name="connsiteY103" fmla="*/ 81280 h 2956560"/>
              <a:gd name="connsiteX104" fmla="*/ 2631440 w 3901440"/>
              <a:gd name="connsiteY104" fmla="*/ 71120 h 2956560"/>
              <a:gd name="connsiteX105" fmla="*/ 2590800 w 3901440"/>
              <a:gd name="connsiteY105" fmla="*/ 50800 h 2956560"/>
              <a:gd name="connsiteX106" fmla="*/ 2458720 w 3901440"/>
              <a:gd name="connsiteY106" fmla="*/ 30480 h 2956560"/>
              <a:gd name="connsiteX107" fmla="*/ 2357120 w 3901440"/>
              <a:gd name="connsiteY107" fmla="*/ 0 h 2956560"/>
              <a:gd name="connsiteX108" fmla="*/ 1869440 w 3901440"/>
              <a:gd name="connsiteY108" fmla="*/ 0 h 295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901440" h="2956560">
                <a:moveTo>
                  <a:pt x="1869440" y="0"/>
                </a:moveTo>
                <a:cubicBezTo>
                  <a:pt x="1752600" y="1693"/>
                  <a:pt x="1727054" y="4482"/>
                  <a:pt x="1656080" y="10160"/>
                </a:cubicBezTo>
                <a:cubicBezTo>
                  <a:pt x="1642161" y="11274"/>
                  <a:pt x="1629308" y="18688"/>
                  <a:pt x="1615440" y="20320"/>
                </a:cubicBezTo>
                <a:cubicBezTo>
                  <a:pt x="1529125" y="30475"/>
                  <a:pt x="1403243" y="30189"/>
                  <a:pt x="1320800" y="50800"/>
                </a:cubicBezTo>
                <a:cubicBezTo>
                  <a:pt x="1307253" y="54187"/>
                  <a:pt x="1293586" y="57124"/>
                  <a:pt x="1280160" y="60960"/>
                </a:cubicBezTo>
                <a:cubicBezTo>
                  <a:pt x="1249181" y="69811"/>
                  <a:pt x="1243449" y="75986"/>
                  <a:pt x="1209040" y="81280"/>
                </a:cubicBezTo>
                <a:cubicBezTo>
                  <a:pt x="1178729" y="85943"/>
                  <a:pt x="1148233" y="89981"/>
                  <a:pt x="1117600" y="91440"/>
                </a:cubicBezTo>
                <a:cubicBezTo>
                  <a:pt x="1005915" y="96758"/>
                  <a:pt x="894080" y="98213"/>
                  <a:pt x="782320" y="101600"/>
                </a:cubicBezTo>
                <a:cubicBezTo>
                  <a:pt x="650354" y="127993"/>
                  <a:pt x="814387" y="91980"/>
                  <a:pt x="680720" y="132080"/>
                </a:cubicBezTo>
                <a:cubicBezTo>
                  <a:pt x="648534" y="141736"/>
                  <a:pt x="620550" y="140674"/>
                  <a:pt x="589280" y="152400"/>
                </a:cubicBezTo>
                <a:cubicBezTo>
                  <a:pt x="575099" y="157718"/>
                  <a:pt x="562561" y="166754"/>
                  <a:pt x="548640" y="172720"/>
                </a:cubicBezTo>
                <a:cubicBezTo>
                  <a:pt x="538796" y="176939"/>
                  <a:pt x="527522" y="177679"/>
                  <a:pt x="518160" y="182880"/>
                </a:cubicBezTo>
                <a:cubicBezTo>
                  <a:pt x="415817" y="239737"/>
                  <a:pt x="494428" y="201866"/>
                  <a:pt x="416560" y="264160"/>
                </a:cubicBezTo>
                <a:cubicBezTo>
                  <a:pt x="397490" y="279416"/>
                  <a:pt x="372869" y="287531"/>
                  <a:pt x="355600" y="304800"/>
                </a:cubicBezTo>
                <a:cubicBezTo>
                  <a:pt x="335280" y="325120"/>
                  <a:pt x="312592" y="343320"/>
                  <a:pt x="294640" y="365760"/>
                </a:cubicBezTo>
                <a:cubicBezTo>
                  <a:pt x="187657" y="499489"/>
                  <a:pt x="361149" y="319571"/>
                  <a:pt x="243840" y="436880"/>
                </a:cubicBezTo>
                <a:cubicBezTo>
                  <a:pt x="220850" y="505849"/>
                  <a:pt x="251266" y="423514"/>
                  <a:pt x="193040" y="528320"/>
                </a:cubicBezTo>
                <a:cubicBezTo>
                  <a:pt x="182483" y="547322"/>
                  <a:pt x="176814" y="593223"/>
                  <a:pt x="172720" y="609600"/>
                </a:cubicBezTo>
                <a:cubicBezTo>
                  <a:pt x="160105" y="660060"/>
                  <a:pt x="164048" y="622566"/>
                  <a:pt x="142240" y="680720"/>
                </a:cubicBezTo>
                <a:cubicBezTo>
                  <a:pt x="137337" y="693795"/>
                  <a:pt x="135916" y="707934"/>
                  <a:pt x="132080" y="721360"/>
                </a:cubicBezTo>
                <a:cubicBezTo>
                  <a:pt x="114794" y="781860"/>
                  <a:pt x="124857" y="721123"/>
                  <a:pt x="111760" y="812800"/>
                </a:cubicBezTo>
                <a:cubicBezTo>
                  <a:pt x="107899" y="839830"/>
                  <a:pt x="107321" y="867382"/>
                  <a:pt x="101600" y="894080"/>
                </a:cubicBezTo>
                <a:cubicBezTo>
                  <a:pt x="97112" y="915024"/>
                  <a:pt x="88053" y="934720"/>
                  <a:pt x="81280" y="955040"/>
                </a:cubicBezTo>
                <a:cubicBezTo>
                  <a:pt x="77893" y="978747"/>
                  <a:pt x="75404" y="1002599"/>
                  <a:pt x="71120" y="1026160"/>
                </a:cubicBezTo>
                <a:cubicBezTo>
                  <a:pt x="68622" y="1039898"/>
                  <a:pt x="63256" y="1053026"/>
                  <a:pt x="60960" y="1066800"/>
                </a:cubicBezTo>
                <a:cubicBezTo>
                  <a:pt x="42221" y="1179233"/>
                  <a:pt x="61588" y="1125250"/>
                  <a:pt x="30480" y="1249680"/>
                </a:cubicBezTo>
                <a:cubicBezTo>
                  <a:pt x="5972" y="1347713"/>
                  <a:pt x="15637" y="1303575"/>
                  <a:pt x="0" y="1381760"/>
                </a:cubicBezTo>
                <a:cubicBezTo>
                  <a:pt x="3387" y="1642533"/>
                  <a:pt x="4166" y="1903354"/>
                  <a:pt x="10160" y="2164080"/>
                </a:cubicBezTo>
                <a:cubicBezTo>
                  <a:pt x="10942" y="2198107"/>
                  <a:pt x="15145" y="2232040"/>
                  <a:pt x="20320" y="2265680"/>
                </a:cubicBezTo>
                <a:cubicBezTo>
                  <a:pt x="21948" y="2276265"/>
                  <a:pt x="27883" y="2285770"/>
                  <a:pt x="30480" y="2296160"/>
                </a:cubicBezTo>
                <a:cubicBezTo>
                  <a:pt x="34668" y="2312913"/>
                  <a:pt x="36452" y="2330207"/>
                  <a:pt x="40640" y="2346960"/>
                </a:cubicBezTo>
                <a:cubicBezTo>
                  <a:pt x="43237" y="2357350"/>
                  <a:pt x="48392" y="2367005"/>
                  <a:pt x="50800" y="2377440"/>
                </a:cubicBezTo>
                <a:cubicBezTo>
                  <a:pt x="104803" y="2611451"/>
                  <a:pt x="42206" y="2396595"/>
                  <a:pt x="91440" y="2519680"/>
                </a:cubicBezTo>
                <a:cubicBezTo>
                  <a:pt x="122216" y="2596621"/>
                  <a:pt x="90178" y="2566252"/>
                  <a:pt x="142240" y="2600960"/>
                </a:cubicBezTo>
                <a:cubicBezTo>
                  <a:pt x="149013" y="2614507"/>
                  <a:pt x="153473" y="2629483"/>
                  <a:pt x="162560" y="2641600"/>
                </a:cubicBezTo>
                <a:cubicBezTo>
                  <a:pt x="184247" y="2670517"/>
                  <a:pt x="240473" y="2711985"/>
                  <a:pt x="264160" y="2733040"/>
                </a:cubicBezTo>
                <a:cubicBezTo>
                  <a:pt x="274899" y="2742586"/>
                  <a:pt x="282948" y="2755169"/>
                  <a:pt x="294640" y="2763520"/>
                </a:cubicBezTo>
                <a:cubicBezTo>
                  <a:pt x="309132" y="2773872"/>
                  <a:pt x="372346" y="2800040"/>
                  <a:pt x="386080" y="2804160"/>
                </a:cubicBezTo>
                <a:cubicBezTo>
                  <a:pt x="402620" y="2809122"/>
                  <a:pt x="420340" y="2809358"/>
                  <a:pt x="436880" y="2814320"/>
                </a:cubicBezTo>
                <a:cubicBezTo>
                  <a:pt x="454349" y="2819561"/>
                  <a:pt x="470378" y="2828873"/>
                  <a:pt x="487680" y="2834640"/>
                </a:cubicBezTo>
                <a:cubicBezTo>
                  <a:pt x="500927" y="2839056"/>
                  <a:pt x="514364" y="2844350"/>
                  <a:pt x="528320" y="2844800"/>
                </a:cubicBezTo>
                <a:cubicBezTo>
                  <a:pt x="724674" y="2851134"/>
                  <a:pt x="921173" y="2851573"/>
                  <a:pt x="1117600" y="2854960"/>
                </a:cubicBezTo>
                <a:cubicBezTo>
                  <a:pt x="1187293" y="2860768"/>
                  <a:pt x="1316542" y="2869135"/>
                  <a:pt x="1381760" y="2885440"/>
                </a:cubicBezTo>
                <a:cubicBezTo>
                  <a:pt x="1408853" y="2892213"/>
                  <a:pt x="1435394" y="2901811"/>
                  <a:pt x="1463040" y="2905760"/>
                </a:cubicBezTo>
                <a:cubicBezTo>
                  <a:pt x="1506753" y="2912005"/>
                  <a:pt x="1551145" y="2911922"/>
                  <a:pt x="1595120" y="2915920"/>
                </a:cubicBezTo>
                <a:cubicBezTo>
                  <a:pt x="1625662" y="2918697"/>
                  <a:pt x="1656080" y="2922693"/>
                  <a:pt x="1686560" y="2926080"/>
                </a:cubicBezTo>
                <a:lnTo>
                  <a:pt x="1757680" y="2946400"/>
                </a:lnTo>
                <a:cubicBezTo>
                  <a:pt x="1767938" y="2949477"/>
                  <a:pt x="1777450" y="2956560"/>
                  <a:pt x="1788160" y="2956560"/>
                </a:cubicBezTo>
                <a:cubicBezTo>
                  <a:pt x="1903356" y="2956560"/>
                  <a:pt x="2018453" y="2949787"/>
                  <a:pt x="2133600" y="2946400"/>
                </a:cubicBezTo>
                <a:cubicBezTo>
                  <a:pt x="2164080" y="2939627"/>
                  <a:pt x="2194351" y="2931834"/>
                  <a:pt x="2225040" y="2926080"/>
                </a:cubicBezTo>
                <a:cubicBezTo>
                  <a:pt x="2410911" y="2891229"/>
                  <a:pt x="2150429" y="2950777"/>
                  <a:pt x="2407920" y="2895600"/>
                </a:cubicBezTo>
                <a:cubicBezTo>
                  <a:pt x="2418392" y="2893356"/>
                  <a:pt x="2427789" y="2886887"/>
                  <a:pt x="2438400" y="2885440"/>
                </a:cubicBezTo>
                <a:cubicBezTo>
                  <a:pt x="2502509" y="2876698"/>
                  <a:pt x="2567237" y="2873145"/>
                  <a:pt x="2631440" y="2865120"/>
                </a:cubicBezTo>
                <a:cubicBezTo>
                  <a:pt x="2648575" y="2862978"/>
                  <a:pt x="2665414" y="2858843"/>
                  <a:pt x="2682240" y="2854960"/>
                </a:cubicBezTo>
                <a:cubicBezTo>
                  <a:pt x="2709452" y="2848680"/>
                  <a:pt x="2736427" y="2841413"/>
                  <a:pt x="2763520" y="2834640"/>
                </a:cubicBezTo>
                <a:cubicBezTo>
                  <a:pt x="2777067" y="2831253"/>
                  <a:pt x="2790468" y="2827218"/>
                  <a:pt x="2804160" y="2824480"/>
                </a:cubicBezTo>
                <a:cubicBezTo>
                  <a:pt x="2959538" y="2793404"/>
                  <a:pt x="2714806" y="2841066"/>
                  <a:pt x="2936240" y="2804160"/>
                </a:cubicBezTo>
                <a:cubicBezTo>
                  <a:pt x="3006752" y="2792408"/>
                  <a:pt x="2948691" y="2797645"/>
                  <a:pt x="3007360" y="2783840"/>
                </a:cubicBezTo>
                <a:cubicBezTo>
                  <a:pt x="3065881" y="2770070"/>
                  <a:pt x="3130599" y="2759466"/>
                  <a:pt x="3190240" y="2743200"/>
                </a:cubicBezTo>
                <a:cubicBezTo>
                  <a:pt x="3236551" y="2730570"/>
                  <a:pt x="3263494" y="2726626"/>
                  <a:pt x="3302000" y="2702560"/>
                </a:cubicBezTo>
                <a:cubicBezTo>
                  <a:pt x="3327749" y="2686467"/>
                  <a:pt x="3353056" y="2664531"/>
                  <a:pt x="3373120" y="2641600"/>
                </a:cubicBezTo>
                <a:cubicBezTo>
                  <a:pt x="3387400" y="2625280"/>
                  <a:pt x="3400213" y="2607733"/>
                  <a:pt x="3413760" y="2590800"/>
                </a:cubicBezTo>
                <a:cubicBezTo>
                  <a:pt x="3437587" y="2519319"/>
                  <a:pt x="3406576" y="2607563"/>
                  <a:pt x="3444240" y="2519680"/>
                </a:cubicBezTo>
                <a:cubicBezTo>
                  <a:pt x="3448459" y="2509836"/>
                  <a:pt x="3449199" y="2498562"/>
                  <a:pt x="3454400" y="2489200"/>
                </a:cubicBezTo>
                <a:cubicBezTo>
                  <a:pt x="3466260" y="2467852"/>
                  <a:pt x="3481493" y="2448560"/>
                  <a:pt x="3495040" y="2428240"/>
                </a:cubicBezTo>
                <a:cubicBezTo>
                  <a:pt x="3501813" y="2418080"/>
                  <a:pt x="3506726" y="2406394"/>
                  <a:pt x="3515360" y="2397760"/>
                </a:cubicBezTo>
                <a:lnTo>
                  <a:pt x="3586480" y="2326640"/>
                </a:lnTo>
                <a:cubicBezTo>
                  <a:pt x="3596640" y="2316480"/>
                  <a:pt x="3608339" y="2307655"/>
                  <a:pt x="3616960" y="2296160"/>
                </a:cubicBezTo>
                <a:cubicBezTo>
                  <a:pt x="3627120" y="2282613"/>
                  <a:pt x="3635466" y="2267494"/>
                  <a:pt x="3647440" y="2255520"/>
                </a:cubicBezTo>
                <a:cubicBezTo>
                  <a:pt x="3656074" y="2246886"/>
                  <a:pt x="3668539" y="2243017"/>
                  <a:pt x="3677920" y="2235200"/>
                </a:cubicBezTo>
                <a:cubicBezTo>
                  <a:pt x="3688958" y="2226002"/>
                  <a:pt x="3696905" y="2213341"/>
                  <a:pt x="3708400" y="2204720"/>
                </a:cubicBezTo>
                <a:cubicBezTo>
                  <a:pt x="3724198" y="2192872"/>
                  <a:pt x="3743402" y="2186088"/>
                  <a:pt x="3759200" y="2174240"/>
                </a:cubicBezTo>
                <a:cubicBezTo>
                  <a:pt x="3770695" y="2165619"/>
                  <a:pt x="3780482" y="2154798"/>
                  <a:pt x="3789680" y="2143760"/>
                </a:cubicBezTo>
                <a:cubicBezTo>
                  <a:pt x="3855608" y="2064646"/>
                  <a:pt x="3854200" y="2075551"/>
                  <a:pt x="3881120" y="2001520"/>
                </a:cubicBezTo>
                <a:cubicBezTo>
                  <a:pt x="3888440" y="1981390"/>
                  <a:pt x="3894667" y="1960880"/>
                  <a:pt x="3901440" y="1940560"/>
                </a:cubicBezTo>
                <a:cubicBezTo>
                  <a:pt x="3898053" y="1838960"/>
                  <a:pt x="3897430" y="1737230"/>
                  <a:pt x="3891280" y="1635760"/>
                </a:cubicBezTo>
                <a:cubicBezTo>
                  <a:pt x="3890632" y="1625070"/>
                  <a:pt x="3883717" y="1615670"/>
                  <a:pt x="3881120" y="1605280"/>
                </a:cubicBezTo>
                <a:cubicBezTo>
                  <a:pt x="3853917" y="1496467"/>
                  <a:pt x="3891596" y="1612895"/>
                  <a:pt x="3850640" y="1503680"/>
                </a:cubicBezTo>
                <a:cubicBezTo>
                  <a:pt x="3846880" y="1493652"/>
                  <a:pt x="3845269" y="1482779"/>
                  <a:pt x="3840480" y="1473200"/>
                </a:cubicBezTo>
                <a:cubicBezTo>
                  <a:pt x="3835019" y="1462278"/>
                  <a:pt x="3825119" y="1453878"/>
                  <a:pt x="3820160" y="1442720"/>
                </a:cubicBezTo>
                <a:cubicBezTo>
                  <a:pt x="3783134" y="1359411"/>
                  <a:pt x="3823192" y="1400284"/>
                  <a:pt x="3759200" y="1330960"/>
                </a:cubicBezTo>
                <a:cubicBezTo>
                  <a:pt x="3733211" y="1302805"/>
                  <a:pt x="3677920" y="1249680"/>
                  <a:pt x="3677920" y="1249680"/>
                </a:cubicBezTo>
                <a:cubicBezTo>
                  <a:pt x="3671147" y="1232747"/>
                  <a:pt x="3666333" y="1214891"/>
                  <a:pt x="3657600" y="1198880"/>
                </a:cubicBezTo>
                <a:cubicBezTo>
                  <a:pt x="3612467" y="1116136"/>
                  <a:pt x="3602284" y="1144693"/>
                  <a:pt x="3566160" y="1036320"/>
                </a:cubicBezTo>
                <a:cubicBezTo>
                  <a:pt x="3559387" y="1016000"/>
                  <a:pt x="3553795" y="995247"/>
                  <a:pt x="3545840" y="975360"/>
                </a:cubicBezTo>
                <a:cubicBezTo>
                  <a:pt x="3540215" y="961298"/>
                  <a:pt x="3531145" y="948782"/>
                  <a:pt x="3525520" y="934720"/>
                </a:cubicBezTo>
                <a:cubicBezTo>
                  <a:pt x="3517565" y="914833"/>
                  <a:pt x="3512889" y="893751"/>
                  <a:pt x="3505200" y="873760"/>
                </a:cubicBezTo>
                <a:cubicBezTo>
                  <a:pt x="3468208" y="777580"/>
                  <a:pt x="3484108" y="829390"/>
                  <a:pt x="3444240" y="741680"/>
                </a:cubicBezTo>
                <a:cubicBezTo>
                  <a:pt x="3436693" y="725077"/>
                  <a:pt x="3431327" y="707546"/>
                  <a:pt x="3423920" y="690880"/>
                </a:cubicBezTo>
                <a:cubicBezTo>
                  <a:pt x="3417769" y="677040"/>
                  <a:pt x="3409566" y="664161"/>
                  <a:pt x="3403600" y="650240"/>
                </a:cubicBezTo>
                <a:cubicBezTo>
                  <a:pt x="3399381" y="640396"/>
                  <a:pt x="3398229" y="629339"/>
                  <a:pt x="3393440" y="619760"/>
                </a:cubicBezTo>
                <a:cubicBezTo>
                  <a:pt x="3387979" y="608838"/>
                  <a:pt x="3379178" y="599882"/>
                  <a:pt x="3373120" y="589280"/>
                </a:cubicBezTo>
                <a:cubicBezTo>
                  <a:pt x="3365606" y="576130"/>
                  <a:pt x="3362261" y="560467"/>
                  <a:pt x="3352800" y="548640"/>
                </a:cubicBezTo>
                <a:cubicBezTo>
                  <a:pt x="3334848" y="526200"/>
                  <a:pt x="3312160" y="508000"/>
                  <a:pt x="3291840" y="487680"/>
                </a:cubicBezTo>
                <a:lnTo>
                  <a:pt x="3220720" y="416560"/>
                </a:lnTo>
                <a:cubicBezTo>
                  <a:pt x="3203787" y="399627"/>
                  <a:pt x="3184288" y="384918"/>
                  <a:pt x="3169920" y="365760"/>
                </a:cubicBezTo>
                <a:cubicBezTo>
                  <a:pt x="3159760" y="352213"/>
                  <a:pt x="3150768" y="337706"/>
                  <a:pt x="3139440" y="325120"/>
                </a:cubicBezTo>
                <a:cubicBezTo>
                  <a:pt x="3120216" y="303760"/>
                  <a:pt x="3098800" y="284480"/>
                  <a:pt x="3078480" y="264160"/>
                </a:cubicBezTo>
                <a:cubicBezTo>
                  <a:pt x="3068320" y="254000"/>
                  <a:pt x="3060851" y="240106"/>
                  <a:pt x="3048000" y="233680"/>
                </a:cubicBezTo>
                <a:cubicBezTo>
                  <a:pt x="3020907" y="220133"/>
                  <a:pt x="2992695" y="208625"/>
                  <a:pt x="2966720" y="193040"/>
                </a:cubicBezTo>
                <a:cubicBezTo>
                  <a:pt x="2949787" y="182880"/>
                  <a:pt x="2934351" y="169649"/>
                  <a:pt x="2915920" y="162560"/>
                </a:cubicBezTo>
                <a:cubicBezTo>
                  <a:pt x="2889854" y="152535"/>
                  <a:pt x="2859619" y="154729"/>
                  <a:pt x="2834640" y="142240"/>
                </a:cubicBezTo>
                <a:cubicBezTo>
                  <a:pt x="2778554" y="114197"/>
                  <a:pt x="2808852" y="124890"/>
                  <a:pt x="2743200" y="111760"/>
                </a:cubicBezTo>
                <a:cubicBezTo>
                  <a:pt x="2707076" y="93698"/>
                  <a:pt x="2706962" y="91246"/>
                  <a:pt x="2672080" y="81280"/>
                </a:cubicBezTo>
                <a:cubicBezTo>
                  <a:pt x="2658654" y="77444"/>
                  <a:pt x="2644515" y="76023"/>
                  <a:pt x="2631440" y="71120"/>
                </a:cubicBezTo>
                <a:cubicBezTo>
                  <a:pt x="2617259" y="65802"/>
                  <a:pt x="2605307" y="55152"/>
                  <a:pt x="2590800" y="50800"/>
                </a:cubicBezTo>
                <a:cubicBezTo>
                  <a:pt x="2577985" y="46955"/>
                  <a:pt x="2466807" y="31635"/>
                  <a:pt x="2458720" y="30480"/>
                </a:cubicBezTo>
                <a:cubicBezTo>
                  <a:pt x="2455173" y="29298"/>
                  <a:pt x="2372475" y="0"/>
                  <a:pt x="2357120" y="0"/>
                </a:cubicBezTo>
                <a:lnTo>
                  <a:pt x="1869440" y="0"/>
                </a:lnTo>
                <a:close/>
              </a:path>
            </a:pathLst>
          </a:custGeom>
          <a:pattFill prst="pct5">
            <a:fgClr>
              <a:schemeClr val="accent1"/>
            </a:fgClr>
            <a:bgClr>
              <a:schemeClr val="bg1"/>
            </a:bgClr>
          </a:patt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44851147-CC76-905A-302D-AD39AE678E41}"/>
              </a:ext>
            </a:extLst>
          </p:cNvPr>
          <p:cNvSpPr txBox="1"/>
          <p:nvPr/>
        </p:nvSpPr>
        <p:spPr>
          <a:xfrm>
            <a:off x="33910" y="505886"/>
            <a:ext cx="9406038" cy="523220"/>
          </a:xfrm>
          <a:prstGeom prst="rect">
            <a:avLst/>
          </a:prstGeom>
          <a:noFill/>
        </p:spPr>
        <p:txBody>
          <a:bodyPr wrap="square" rtlCol="0">
            <a:spAutoFit/>
          </a:bodyPr>
          <a:lstStyle/>
          <a:p>
            <a:r>
              <a:rPr lang="en-GB" sz="2800" dirty="0">
                <a:latin typeface="Modern Love Caps" panose="04070805081001020A01" pitchFamily="82" charset="0"/>
              </a:rPr>
              <a:t>Developing ecological competence through ecologies of practice</a:t>
            </a:r>
          </a:p>
        </p:txBody>
      </p:sp>
      <p:pic>
        <p:nvPicPr>
          <p:cNvPr id="9220" name="Picture 4">
            <a:extLst>
              <a:ext uri="{FF2B5EF4-FFF2-40B4-BE49-F238E27FC236}">
                <a16:creationId xmlns:a16="http://schemas.microsoft.com/office/drawing/2014/main" id="{F9167766-9C70-E7B5-427B-DF5B297EFE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51" y="2507405"/>
            <a:ext cx="3901440" cy="20205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51B1AD9-DCF1-3B3A-3F9C-9796F6B198D6}"/>
              </a:ext>
            </a:extLst>
          </p:cNvPr>
          <p:cNvPicPr>
            <a:picLocks noChangeAspect="1"/>
          </p:cNvPicPr>
          <p:nvPr/>
        </p:nvPicPr>
        <p:blipFill>
          <a:blip r:embed="rId4"/>
          <a:stretch>
            <a:fillRect/>
          </a:stretch>
        </p:blipFill>
        <p:spPr>
          <a:xfrm flipH="1">
            <a:off x="1623869" y="2678912"/>
            <a:ext cx="835919" cy="1241750"/>
          </a:xfrm>
          <a:prstGeom prst="rect">
            <a:avLst/>
          </a:prstGeom>
        </p:spPr>
      </p:pic>
      <p:pic>
        <p:nvPicPr>
          <p:cNvPr id="9222" name="Picture 6">
            <a:extLst>
              <a:ext uri="{FF2B5EF4-FFF2-40B4-BE49-F238E27FC236}">
                <a16:creationId xmlns:a16="http://schemas.microsoft.com/office/drawing/2014/main" id="{9A804855-4D24-4658-6598-5BB85B8716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0055" y="5258559"/>
            <a:ext cx="736486" cy="565812"/>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Shape 26">
            <a:extLst>
              <a:ext uri="{FF2B5EF4-FFF2-40B4-BE49-F238E27FC236}">
                <a16:creationId xmlns:a16="http://schemas.microsoft.com/office/drawing/2014/main" id="{00584813-1C2E-807E-56BE-DB60CC5B3613}"/>
              </a:ext>
            </a:extLst>
          </p:cNvPr>
          <p:cNvSpPr/>
          <p:nvPr/>
        </p:nvSpPr>
        <p:spPr>
          <a:xfrm rot="365581">
            <a:off x="2411791" y="3770105"/>
            <a:ext cx="5018584" cy="1958328"/>
          </a:xfrm>
          <a:custGeom>
            <a:avLst/>
            <a:gdLst>
              <a:gd name="connsiteX0" fmla="*/ 3342640 w 3342640"/>
              <a:gd name="connsiteY0" fmla="*/ 0 h 2826622"/>
              <a:gd name="connsiteX1" fmla="*/ 1981200 w 3342640"/>
              <a:gd name="connsiteY1" fmla="*/ 2509520 h 2826622"/>
              <a:gd name="connsiteX2" fmla="*/ 741680 w 3342640"/>
              <a:gd name="connsiteY2" fmla="*/ 2611120 h 2826622"/>
              <a:gd name="connsiteX3" fmla="*/ 0 w 3342640"/>
              <a:gd name="connsiteY3" fmla="*/ 863600 h 2826622"/>
              <a:gd name="connsiteX4" fmla="*/ 0 w 3342640"/>
              <a:gd name="connsiteY4" fmla="*/ 863600 h 2826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640" h="2826622">
                <a:moveTo>
                  <a:pt x="3342640" y="0"/>
                </a:moveTo>
                <a:cubicBezTo>
                  <a:pt x="2878666" y="1037166"/>
                  <a:pt x="2414693" y="2074333"/>
                  <a:pt x="1981200" y="2509520"/>
                </a:cubicBezTo>
                <a:cubicBezTo>
                  <a:pt x="1547707" y="2944707"/>
                  <a:pt x="1071880" y="2885440"/>
                  <a:pt x="741680" y="2611120"/>
                </a:cubicBezTo>
                <a:cubicBezTo>
                  <a:pt x="411480" y="2336800"/>
                  <a:pt x="0" y="863600"/>
                  <a:pt x="0" y="863600"/>
                </a:cubicBezTo>
                <a:lnTo>
                  <a:pt x="0" y="863600"/>
                </a:lnTo>
              </a:path>
            </a:pathLst>
          </a:custGeom>
          <a:noFill/>
          <a:ln w="349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24" name="Picture 8">
            <a:extLst>
              <a:ext uri="{FF2B5EF4-FFF2-40B4-BE49-F238E27FC236}">
                <a16:creationId xmlns:a16="http://schemas.microsoft.com/office/drawing/2014/main" id="{F9BE41D2-B4BA-3633-20FE-043DBB2F83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576" y="2113831"/>
            <a:ext cx="820470" cy="669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C1E1A7-5860-91F8-DDA0-661DF9CBD784}"/>
              </a:ext>
            </a:extLst>
          </p:cNvPr>
          <p:cNvSpPr txBox="1"/>
          <p:nvPr/>
        </p:nvSpPr>
        <p:spPr>
          <a:xfrm>
            <a:off x="1468543" y="2907515"/>
            <a:ext cx="1055497" cy="1384995"/>
          </a:xfrm>
          <a:prstGeom prst="rect">
            <a:avLst/>
          </a:prstGeom>
          <a:solidFill>
            <a:schemeClr val="bg1">
              <a:alpha val="74000"/>
            </a:schemeClr>
          </a:solidFill>
        </p:spPr>
        <p:txBody>
          <a:bodyPr wrap="square" rtlCol="0">
            <a:spAutoFit/>
          </a:bodyPr>
          <a:lstStyle/>
          <a:p>
            <a:pPr algn="ctr"/>
            <a:r>
              <a:rPr lang="en-GB" sz="1200" b="1" dirty="0">
                <a:solidFill>
                  <a:srgbClr val="FF0000"/>
                </a:solidFill>
              </a:rPr>
              <a:t>ASSESS </a:t>
            </a:r>
          </a:p>
          <a:p>
            <a:pPr algn="ctr"/>
            <a:r>
              <a:rPr lang="en-GB" sz="1200" b="1" dirty="0">
                <a:solidFill>
                  <a:srgbClr val="FF0000"/>
                </a:solidFill>
              </a:rPr>
              <a:t>PLAN</a:t>
            </a:r>
          </a:p>
          <a:p>
            <a:pPr algn="ctr"/>
            <a:r>
              <a:rPr lang="en-GB" sz="1200" b="1" dirty="0">
                <a:solidFill>
                  <a:srgbClr val="FF0000"/>
                </a:solidFill>
              </a:rPr>
              <a:t>ACT</a:t>
            </a:r>
          </a:p>
          <a:p>
            <a:pPr algn="ctr"/>
            <a:r>
              <a:rPr lang="en-GB" sz="1200" b="1" dirty="0">
                <a:solidFill>
                  <a:srgbClr val="FF0000"/>
                </a:solidFill>
              </a:rPr>
              <a:t>MONITOR</a:t>
            </a:r>
          </a:p>
          <a:p>
            <a:pPr algn="ctr"/>
            <a:r>
              <a:rPr lang="en-GB" sz="1200" b="1" dirty="0">
                <a:solidFill>
                  <a:srgbClr val="FF0000"/>
                </a:solidFill>
              </a:rPr>
              <a:t>ADJUST</a:t>
            </a:r>
          </a:p>
          <a:p>
            <a:pPr algn="ctr"/>
            <a:r>
              <a:rPr lang="en-GB" sz="1200" b="1" dirty="0">
                <a:solidFill>
                  <a:srgbClr val="FF0000"/>
                </a:solidFill>
              </a:rPr>
              <a:t>REFLECT</a:t>
            </a:r>
          </a:p>
          <a:p>
            <a:pPr algn="ctr"/>
            <a:r>
              <a:rPr lang="en-GB" sz="1200" b="1" dirty="0">
                <a:solidFill>
                  <a:srgbClr val="FF0000"/>
                </a:solidFill>
              </a:rPr>
              <a:t>EVALUATE</a:t>
            </a:r>
          </a:p>
        </p:txBody>
      </p:sp>
      <p:sp>
        <p:nvSpPr>
          <p:cNvPr id="5" name="Freeform: Shape 4">
            <a:extLst>
              <a:ext uri="{FF2B5EF4-FFF2-40B4-BE49-F238E27FC236}">
                <a16:creationId xmlns:a16="http://schemas.microsoft.com/office/drawing/2014/main" id="{FEAC4BD8-502A-687C-D8BA-0F6D8C66F3A0}"/>
              </a:ext>
            </a:extLst>
          </p:cNvPr>
          <p:cNvSpPr/>
          <p:nvPr/>
        </p:nvSpPr>
        <p:spPr>
          <a:xfrm>
            <a:off x="2320450" y="2654872"/>
            <a:ext cx="2755606" cy="644915"/>
          </a:xfrm>
          <a:custGeom>
            <a:avLst/>
            <a:gdLst>
              <a:gd name="connsiteX0" fmla="*/ 0 w 1981200"/>
              <a:gd name="connsiteY0" fmla="*/ 662940 h 662940"/>
              <a:gd name="connsiteX1" fmla="*/ 1981200 w 1981200"/>
              <a:gd name="connsiteY1" fmla="*/ 0 h 662940"/>
              <a:gd name="connsiteX2" fmla="*/ 1981200 w 1981200"/>
              <a:gd name="connsiteY2" fmla="*/ 0 h 662940"/>
              <a:gd name="connsiteX3" fmla="*/ 1981200 w 1981200"/>
              <a:gd name="connsiteY3" fmla="*/ 0 h 662940"/>
              <a:gd name="connsiteX4" fmla="*/ 1981200 w 1981200"/>
              <a:gd name="connsiteY4" fmla="*/ 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662940">
                <a:moveTo>
                  <a:pt x="0" y="662940"/>
                </a:moveTo>
                <a:lnTo>
                  <a:pt x="1981200" y="0"/>
                </a:lnTo>
                <a:lnTo>
                  <a:pt x="1981200" y="0"/>
                </a:lnTo>
                <a:lnTo>
                  <a:pt x="1981200" y="0"/>
                </a:lnTo>
                <a:lnTo>
                  <a:pt x="1981200" y="0"/>
                </a:ln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DFC791A-A2E8-3F1B-AA61-FBCEB4BB1379}"/>
              </a:ext>
            </a:extLst>
          </p:cNvPr>
          <p:cNvSpPr txBox="1"/>
          <p:nvPr/>
        </p:nvSpPr>
        <p:spPr>
          <a:xfrm>
            <a:off x="851800" y="2154125"/>
            <a:ext cx="2404826" cy="400110"/>
          </a:xfrm>
          <a:prstGeom prst="rect">
            <a:avLst/>
          </a:prstGeom>
          <a:noFill/>
        </p:spPr>
        <p:txBody>
          <a:bodyPr wrap="none" rtlCol="0">
            <a:spAutoFit/>
          </a:bodyPr>
          <a:lstStyle/>
          <a:p>
            <a:r>
              <a:rPr lang="en-GB" sz="2000" dirty="0">
                <a:latin typeface="Modern Love Caps" panose="04070805081001020A01" pitchFamily="82" charset="0"/>
              </a:rPr>
              <a:t>Ecological competence</a:t>
            </a:r>
          </a:p>
        </p:txBody>
      </p:sp>
      <p:sp>
        <p:nvSpPr>
          <p:cNvPr id="7" name="TextBox 6">
            <a:extLst>
              <a:ext uri="{FF2B5EF4-FFF2-40B4-BE49-F238E27FC236}">
                <a16:creationId xmlns:a16="http://schemas.microsoft.com/office/drawing/2014/main" id="{20AC2988-A254-78CA-798A-96B08059A539}"/>
              </a:ext>
            </a:extLst>
          </p:cNvPr>
          <p:cNvSpPr txBox="1"/>
          <p:nvPr/>
        </p:nvSpPr>
        <p:spPr>
          <a:xfrm>
            <a:off x="238351" y="53966"/>
            <a:ext cx="8814141" cy="446276"/>
          </a:xfrm>
          <a:prstGeom prst="rect">
            <a:avLst/>
          </a:prstGeom>
          <a:noFill/>
        </p:spPr>
        <p:txBody>
          <a:bodyPr wrap="square" rtlCol="0">
            <a:spAutoFit/>
          </a:bodyPr>
          <a:lstStyle/>
          <a:p>
            <a:pPr>
              <a:lnSpc>
                <a:spcPct val="115000"/>
              </a:lnSpc>
            </a:pPr>
            <a:r>
              <a:rPr lang="en-GB" sz="2000"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‘an organism's </a:t>
            </a:r>
            <a:r>
              <a:rPr lang="en-GB" sz="2000" u="sng"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capacity to interact effectively </a:t>
            </a:r>
            <a:r>
              <a:rPr lang="en-GB" sz="2000" dirty="0">
                <a:solidFill>
                  <a:srgbClr val="FF0000"/>
                </a:solidFill>
                <a:effectLst/>
                <a:latin typeface="Modern Love Caps" panose="04070805081001020A01" pitchFamily="82" charset="0"/>
                <a:ea typeface="Times New Roman" panose="02020603050405020304" pitchFamily="18" charset="0"/>
                <a:cs typeface="Times New Roman" panose="02020603050405020304" pitchFamily="18" charset="0"/>
              </a:rPr>
              <a:t>with its environment’ White (1959)</a:t>
            </a:r>
          </a:p>
        </p:txBody>
      </p:sp>
      <p:sp>
        <p:nvSpPr>
          <p:cNvPr id="8" name="TextBox 7">
            <a:extLst>
              <a:ext uri="{FF2B5EF4-FFF2-40B4-BE49-F238E27FC236}">
                <a16:creationId xmlns:a16="http://schemas.microsoft.com/office/drawing/2014/main" id="{23D0137F-DB93-E288-69E3-EC77D0FA8ACF}"/>
              </a:ext>
            </a:extLst>
          </p:cNvPr>
          <p:cNvSpPr txBox="1"/>
          <p:nvPr/>
        </p:nvSpPr>
        <p:spPr>
          <a:xfrm>
            <a:off x="611346" y="5471706"/>
            <a:ext cx="1848442" cy="923330"/>
          </a:xfrm>
          <a:prstGeom prst="rect">
            <a:avLst/>
          </a:prstGeom>
          <a:noFill/>
        </p:spPr>
        <p:txBody>
          <a:bodyPr wrap="square" rtlCol="0">
            <a:spAutoFit/>
          </a:bodyPr>
          <a:lstStyle/>
          <a:p>
            <a:pPr algn="ctr"/>
            <a:r>
              <a:rPr lang="en-GB" b="1" dirty="0"/>
              <a:t>2 competencies</a:t>
            </a:r>
          </a:p>
          <a:p>
            <a:pPr algn="ctr"/>
            <a:r>
              <a:rPr lang="en-GB" b="1" dirty="0"/>
              <a:t>developed through HE &amp; life</a:t>
            </a:r>
          </a:p>
        </p:txBody>
      </p:sp>
      <p:sp>
        <p:nvSpPr>
          <p:cNvPr id="10" name="TextBox 9">
            <a:extLst>
              <a:ext uri="{FF2B5EF4-FFF2-40B4-BE49-F238E27FC236}">
                <a16:creationId xmlns:a16="http://schemas.microsoft.com/office/drawing/2014/main" id="{E8DBDBB1-134B-0588-B871-408EFAB4B86D}"/>
              </a:ext>
            </a:extLst>
          </p:cNvPr>
          <p:cNvSpPr txBox="1"/>
          <p:nvPr/>
        </p:nvSpPr>
        <p:spPr>
          <a:xfrm>
            <a:off x="5151300" y="1264538"/>
            <a:ext cx="3279595" cy="923330"/>
          </a:xfrm>
          <a:prstGeom prst="rect">
            <a:avLst/>
          </a:prstGeom>
          <a:noFill/>
        </p:spPr>
        <p:txBody>
          <a:bodyPr wrap="square" rtlCol="0">
            <a:spAutoFit/>
          </a:bodyPr>
          <a:lstStyle/>
          <a:p>
            <a:pPr algn="ctr"/>
            <a:r>
              <a:rPr lang="en-GB" b="1" dirty="0">
                <a:cs typeface="Arial" panose="020B0604020202020204" pitchFamily="34" charset="0"/>
              </a:rPr>
              <a:t>4 enhanced repertoire of competencies including ecological competence </a:t>
            </a:r>
          </a:p>
        </p:txBody>
      </p:sp>
      <p:sp>
        <p:nvSpPr>
          <p:cNvPr id="11" name="TextBox 10">
            <a:extLst>
              <a:ext uri="{FF2B5EF4-FFF2-40B4-BE49-F238E27FC236}">
                <a16:creationId xmlns:a16="http://schemas.microsoft.com/office/drawing/2014/main" id="{5645CC9E-2BD5-0928-7284-EEB18F3408EA}"/>
              </a:ext>
            </a:extLst>
          </p:cNvPr>
          <p:cNvSpPr txBox="1"/>
          <p:nvPr/>
        </p:nvSpPr>
        <p:spPr>
          <a:xfrm>
            <a:off x="329859" y="1104474"/>
            <a:ext cx="3596209" cy="923330"/>
          </a:xfrm>
          <a:prstGeom prst="rect">
            <a:avLst/>
          </a:prstGeom>
          <a:noFill/>
        </p:spPr>
        <p:txBody>
          <a:bodyPr wrap="square" rtlCol="0">
            <a:spAutoFit/>
          </a:bodyPr>
          <a:lstStyle/>
          <a:p>
            <a:pPr algn="ctr"/>
            <a:r>
              <a:rPr lang="en-GB" b="1" dirty="0">
                <a:cs typeface="Arial" panose="020B0604020202020204" pitchFamily="34" charset="0"/>
              </a:rPr>
              <a:t>3  using/adapting existing competencies and developing new competencies through work</a:t>
            </a:r>
          </a:p>
        </p:txBody>
      </p:sp>
      <p:sp>
        <p:nvSpPr>
          <p:cNvPr id="12" name="TextBox 11">
            <a:extLst>
              <a:ext uri="{FF2B5EF4-FFF2-40B4-BE49-F238E27FC236}">
                <a16:creationId xmlns:a16="http://schemas.microsoft.com/office/drawing/2014/main" id="{29392675-F6D7-3C96-AEBA-B95EF1DA24F5}"/>
              </a:ext>
            </a:extLst>
          </p:cNvPr>
          <p:cNvSpPr txBox="1"/>
          <p:nvPr/>
        </p:nvSpPr>
        <p:spPr>
          <a:xfrm>
            <a:off x="6026602" y="2838122"/>
            <a:ext cx="1848442" cy="923330"/>
          </a:xfrm>
          <a:prstGeom prst="rect">
            <a:avLst/>
          </a:prstGeom>
          <a:noFill/>
        </p:spPr>
        <p:txBody>
          <a:bodyPr wrap="square" rtlCol="0">
            <a:spAutoFit/>
          </a:bodyPr>
          <a:lstStyle/>
          <a:p>
            <a:pPr algn="ctr"/>
            <a:r>
              <a:rPr lang="en-GB" b="1" dirty="0"/>
              <a:t>1 competencies</a:t>
            </a:r>
          </a:p>
          <a:p>
            <a:pPr algn="ctr"/>
            <a:r>
              <a:rPr lang="en-GB" b="1" dirty="0"/>
              <a:t>developed through life</a:t>
            </a:r>
          </a:p>
        </p:txBody>
      </p:sp>
    </p:spTree>
    <p:extLst>
      <p:ext uri="{BB962C8B-B14F-4D97-AF65-F5344CB8AC3E}">
        <p14:creationId xmlns:p14="http://schemas.microsoft.com/office/powerpoint/2010/main" val="420742750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802388-5F6A-4962-A547-3B3C202EC918}"/>
              </a:ext>
            </a:extLst>
          </p:cNvPr>
          <p:cNvSpPr txBox="1"/>
          <p:nvPr/>
        </p:nvSpPr>
        <p:spPr>
          <a:xfrm>
            <a:off x="4741919" y="3464181"/>
            <a:ext cx="4187408" cy="400110"/>
          </a:xfrm>
          <a:prstGeom prst="rect">
            <a:avLst/>
          </a:prstGeom>
          <a:solidFill>
            <a:schemeClr val="bg1"/>
          </a:solidFill>
        </p:spPr>
        <p:txBody>
          <a:bodyPr wrap="square">
            <a:spAutoFit/>
          </a:bodyPr>
          <a:lstStyle/>
          <a:p>
            <a:r>
              <a:rPr lang="en-GB" sz="2000" dirty="0"/>
              <a:t>  https://www.learningecologies.uk/</a:t>
            </a:r>
          </a:p>
        </p:txBody>
      </p:sp>
      <p:pic>
        <p:nvPicPr>
          <p:cNvPr id="6" name="Picture 5" descr="A screenshot of a cell phone&#10;&#10;Description automatically generated">
            <a:extLst>
              <a:ext uri="{FF2B5EF4-FFF2-40B4-BE49-F238E27FC236}">
                <a16:creationId xmlns:a16="http://schemas.microsoft.com/office/drawing/2014/main" id="{D47D00D3-E15E-4AAC-BCD7-0296AC1D09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4916">
            <a:off x="5801718" y="4193253"/>
            <a:ext cx="1515158" cy="2205485"/>
          </a:xfrm>
          <a:prstGeom prst="rect">
            <a:avLst/>
          </a:prstGeom>
        </p:spPr>
      </p:pic>
      <p:pic>
        <p:nvPicPr>
          <p:cNvPr id="7" name="Picture 6">
            <a:extLst>
              <a:ext uri="{FF2B5EF4-FFF2-40B4-BE49-F238E27FC236}">
                <a16:creationId xmlns:a16="http://schemas.microsoft.com/office/drawing/2014/main" id="{D76B069A-75FA-4F16-936B-1A2E5373F1A0}"/>
              </a:ext>
            </a:extLst>
          </p:cNvPr>
          <p:cNvPicPr>
            <a:picLocks noChangeAspect="1"/>
          </p:cNvPicPr>
          <p:nvPr/>
        </p:nvPicPr>
        <p:blipFill>
          <a:blip r:embed="rId4"/>
          <a:stretch>
            <a:fillRect/>
          </a:stretch>
        </p:blipFill>
        <p:spPr>
          <a:xfrm rot="1174638">
            <a:off x="6898755" y="4200652"/>
            <a:ext cx="1546559" cy="2292969"/>
          </a:xfrm>
          <a:prstGeom prst="rect">
            <a:avLst/>
          </a:prstGeom>
        </p:spPr>
      </p:pic>
      <p:sp>
        <p:nvSpPr>
          <p:cNvPr id="11" name="TextBox 10">
            <a:extLst>
              <a:ext uri="{FF2B5EF4-FFF2-40B4-BE49-F238E27FC236}">
                <a16:creationId xmlns:a16="http://schemas.microsoft.com/office/drawing/2014/main" id="{8BE04528-FDD6-4796-994E-A2248DE18CFE}"/>
              </a:ext>
            </a:extLst>
          </p:cNvPr>
          <p:cNvSpPr txBox="1"/>
          <p:nvPr/>
        </p:nvSpPr>
        <p:spPr>
          <a:xfrm>
            <a:off x="182229" y="926824"/>
            <a:ext cx="4572000" cy="400110"/>
          </a:xfrm>
          <a:prstGeom prst="rect">
            <a:avLst/>
          </a:prstGeom>
          <a:noFill/>
        </p:spPr>
        <p:txBody>
          <a:bodyPr wrap="square">
            <a:spAutoFit/>
          </a:bodyPr>
          <a:lstStyle/>
          <a:p>
            <a:r>
              <a:rPr lang="en-GB" sz="2000" dirty="0"/>
              <a:t>https://www.lifewideeducation.uk/</a:t>
            </a:r>
          </a:p>
        </p:txBody>
      </p:sp>
      <p:pic>
        <p:nvPicPr>
          <p:cNvPr id="13" name="Picture 12">
            <a:extLst>
              <a:ext uri="{FF2B5EF4-FFF2-40B4-BE49-F238E27FC236}">
                <a16:creationId xmlns:a16="http://schemas.microsoft.com/office/drawing/2014/main" id="{870763EF-1520-4CCB-B02E-5A8076D0EC79}"/>
              </a:ext>
            </a:extLst>
          </p:cNvPr>
          <p:cNvPicPr>
            <a:picLocks noChangeAspect="1"/>
          </p:cNvPicPr>
          <p:nvPr/>
        </p:nvPicPr>
        <p:blipFill>
          <a:blip r:embed="rId5"/>
          <a:stretch>
            <a:fillRect/>
          </a:stretch>
        </p:blipFill>
        <p:spPr>
          <a:xfrm rot="1410284">
            <a:off x="2736530" y="1614648"/>
            <a:ext cx="1505623" cy="2105520"/>
          </a:xfrm>
          <a:prstGeom prst="rect">
            <a:avLst/>
          </a:prstGeom>
        </p:spPr>
      </p:pic>
      <p:pic>
        <p:nvPicPr>
          <p:cNvPr id="17" name="Picture 16">
            <a:extLst>
              <a:ext uri="{FF2B5EF4-FFF2-40B4-BE49-F238E27FC236}">
                <a16:creationId xmlns:a16="http://schemas.microsoft.com/office/drawing/2014/main" id="{00884DE8-053D-41FF-B509-CC6CAC60E958}"/>
              </a:ext>
            </a:extLst>
          </p:cNvPr>
          <p:cNvPicPr>
            <a:picLocks noChangeAspect="1"/>
          </p:cNvPicPr>
          <p:nvPr/>
        </p:nvPicPr>
        <p:blipFill>
          <a:blip r:embed="rId6"/>
          <a:stretch>
            <a:fillRect/>
          </a:stretch>
        </p:blipFill>
        <p:spPr>
          <a:xfrm>
            <a:off x="1566352" y="1363215"/>
            <a:ext cx="1607478" cy="2275756"/>
          </a:xfrm>
          <a:prstGeom prst="rect">
            <a:avLst/>
          </a:prstGeom>
        </p:spPr>
      </p:pic>
      <p:pic>
        <p:nvPicPr>
          <p:cNvPr id="18" name="Picture 17">
            <a:extLst>
              <a:ext uri="{FF2B5EF4-FFF2-40B4-BE49-F238E27FC236}">
                <a16:creationId xmlns:a16="http://schemas.microsoft.com/office/drawing/2014/main" id="{9F81B49E-368A-4288-87E5-A9E331E25F63}"/>
              </a:ext>
            </a:extLst>
          </p:cNvPr>
          <p:cNvPicPr>
            <a:picLocks noChangeAspect="1"/>
          </p:cNvPicPr>
          <p:nvPr/>
        </p:nvPicPr>
        <p:blipFill>
          <a:blip r:embed="rId7"/>
          <a:stretch>
            <a:fillRect/>
          </a:stretch>
        </p:blipFill>
        <p:spPr>
          <a:xfrm rot="20434515">
            <a:off x="480130" y="1538308"/>
            <a:ext cx="1502536" cy="2129701"/>
          </a:xfrm>
          <a:prstGeom prst="rect">
            <a:avLst/>
          </a:prstGeom>
        </p:spPr>
      </p:pic>
      <p:sp>
        <p:nvSpPr>
          <p:cNvPr id="2" name="TextBox 1">
            <a:extLst>
              <a:ext uri="{FF2B5EF4-FFF2-40B4-BE49-F238E27FC236}">
                <a16:creationId xmlns:a16="http://schemas.microsoft.com/office/drawing/2014/main" id="{BFF071AB-5223-4A47-BAF3-9B732F18527B}"/>
              </a:ext>
            </a:extLst>
          </p:cNvPr>
          <p:cNvSpPr txBox="1"/>
          <p:nvPr/>
        </p:nvSpPr>
        <p:spPr>
          <a:xfrm>
            <a:off x="3381160" y="155809"/>
            <a:ext cx="2444900" cy="707886"/>
          </a:xfrm>
          <a:prstGeom prst="rect">
            <a:avLst/>
          </a:prstGeom>
          <a:noFill/>
        </p:spPr>
        <p:txBody>
          <a:bodyPr wrap="none" rtlCol="0">
            <a:spAutoFit/>
          </a:bodyPr>
          <a:lstStyle/>
          <a:p>
            <a:r>
              <a:rPr lang="en-GB" sz="4000" b="1" dirty="0">
                <a:latin typeface="Modern Love Caps" panose="04070805081001020A01" pitchFamily="82" charset="0"/>
                <a:ea typeface="MS UI Gothic" panose="020B0600070205080204" pitchFamily="34" charset="-128"/>
                <a:cs typeface="Microsoft Sans Serif" panose="020B0604020202020204" pitchFamily="34" charset="0"/>
              </a:rPr>
              <a:t>THANK YOU</a:t>
            </a:r>
          </a:p>
        </p:txBody>
      </p:sp>
      <p:pic>
        <p:nvPicPr>
          <p:cNvPr id="12" name="Picture 11">
            <a:extLst>
              <a:ext uri="{FF2B5EF4-FFF2-40B4-BE49-F238E27FC236}">
                <a16:creationId xmlns:a16="http://schemas.microsoft.com/office/drawing/2014/main" id="{A947D639-835A-47E9-37F9-5B1506D05694}"/>
              </a:ext>
            </a:extLst>
          </p:cNvPr>
          <p:cNvPicPr>
            <a:picLocks noChangeAspect="1"/>
          </p:cNvPicPr>
          <p:nvPr/>
        </p:nvPicPr>
        <p:blipFill>
          <a:blip r:embed="rId8"/>
          <a:stretch>
            <a:fillRect/>
          </a:stretch>
        </p:blipFill>
        <p:spPr>
          <a:xfrm rot="20862731">
            <a:off x="6014874" y="1432004"/>
            <a:ext cx="1241062" cy="1907966"/>
          </a:xfrm>
          <a:prstGeom prst="rect">
            <a:avLst/>
          </a:prstGeom>
        </p:spPr>
      </p:pic>
      <p:sp>
        <p:nvSpPr>
          <p:cNvPr id="15" name="TextBox 14">
            <a:extLst>
              <a:ext uri="{FF2B5EF4-FFF2-40B4-BE49-F238E27FC236}">
                <a16:creationId xmlns:a16="http://schemas.microsoft.com/office/drawing/2014/main" id="{E35B756C-AAF9-46B2-519B-0232CD8632F2}"/>
              </a:ext>
            </a:extLst>
          </p:cNvPr>
          <p:cNvSpPr txBox="1"/>
          <p:nvPr/>
        </p:nvSpPr>
        <p:spPr>
          <a:xfrm>
            <a:off x="4932040" y="901107"/>
            <a:ext cx="4572000" cy="369332"/>
          </a:xfrm>
          <a:prstGeom prst="rect">
            <a:avLst/>
          </a:prstGeom>
          <a:noFill/>
        </p:spPr>
        <p:txBody>
          <a:bodyPr wrap="square">
            <a:spAutoFit/>
          </a:bodyPr>
          <a:lstStyle/>
          <a:p>
            <a:r>
              <a:rPr lang="en-GB" dirty="0"/>
              <a:t>https://www.creativeacademic.uk/</a:t>
            </a:r>
          </a:p>
        </p:txBody>
      </p:sp>
      <p:pic>
        <p:nvPicPr>
          <p:cNvPr id="19" name="Picture 18">
            <a:extLst>
              <a:ext uri="{FF2B5EF4-FFF2-40B4-BE49-F238E27FC236}">
                <a16:creationId xmlns:a16="http://schemas.microsoft.com/office/drawing/2014/main" id="{44276348-2B06-217D-6868-9D5FD260B1F2}"/>
              </a:ext>
            </a:extLst>
          </p:cNvPr>
          <p:cNvPicPr>
            <a:picLocks noChangeAspect="1"/>
          </p:cNvPicPr>
          <p:nvPr/>
        </p:nvPicPr>
        <p:blipFill>
          <a:blip r:embed="rId9"/>
          <a:stretch>
            <a:fillRect/>
          </a:stretch>
        </p:blipFill>
        <p:spPr>
          <a:xfrm rot="1453488">
            <a:off x="7177110" y="1411326"/>
            <a:ext cx="1355503" cy="1897704"/>
          </a:xfrm>
          <a:prstGeom prst="rect">
            <a:avLst/>
          </a:prstGeom>
        </p:spPr>
      </p:pic>
      <p:sp>
        <p:nvSpPr>
          <p:cNvPr id="24" name="TextBox 23">
            <a:extLst>
              <a:ext uri="{FF2B5EF4-FFF2-40B4-BE49-F238E27FC236}">
                <a16:creationId xmlns:a16="http://schemas.microsoft.com/office/drawing/2014/main" id="{1B6E3BC3-F005-2C84-6DE1-5DA1AD107726}"/>
              </a:ext>
            </a:extLst>
          </p:cNvPr>
          <p:cNvSpPr txBox="1"/>
          <p:nvPr/>
        </p:nvSpPr>
        <p:spPr>
          <a:xfrm>
            <a:off x="749104" y="4149080"/>
            <a:ext cx="4994476" cy="369332"/>
          </a:xfrm>
          <a:prstGeom prst="rect">
            <a:avLst/>
          </a:prstGeom>
          <a:noFill/>
        </p:spPr>
        <p:txBody>
          <a:bodyPr wrap="square">
            <a:spAutoFit/>
          </a:bodyPr>
          <a:lstStyle/>
          <a:p>
            <a:r>
              <a:rPr lang="en-GB" dirty="0"/>
              <a:t>http://www.lifewideaward.uk/</a:t>
            </a:r>
          </a:p>
        </p:txBody>
      </p:sp>
      <p:pic>
        <p:nvPicPr>
          <p:cNvPr id="28" name="Picture 27">
            <a:extLst>
              <a:ext uri="{FF2B5EF4-FFF2-40B4-BE49-F238E27FC236}">
                <a16:creationId xmlns:a16="http://schemas.microsoft.com/office/drawing/2014/main" id="{671FBBFE-EFDA-11F9-2587-4E3B75512E07}"/>
              </a:ext>
            </a:extLst>
          </p:cNvPr>
          <p:cNvPicPr>
            <a:picLocks noChangeAspect="1"/>
          </p:cNvPicPr>
          <p:nvPr/>
        </p:nvPicPr>
        <p:blipFill>
          <a:blip r:embed="rId10"/>
          <a:stretch>
            <a:fillRect/>
          </a:stretch>
        </p:blipFill>
        <p:spPr>
          <a:xfrm>
            <a:off x="667960" y="4685968"/>
            <a:ext cx="3665860" cy="1864482"/>
          </a:xfrm>
          <a:prstGeom prst="rect">
            <a:avLst/>
          </a:prstGeom>
          <a:ln w="25400">
            <a:solidFill>
              <a:schemeClr val="accent1">
                <a:shade val="50000"/>
              </a:schemeClr>
            </a:solidFill>
          </a:ln>
        </p:spPr>
      </p:pic>
    </p:spTree>
    <p:extLst>
      <p:ext uri="{BB962C8B-B14F-4D97-AF65-F5344CB8AC3E}">
        <p14:creationId xmlns:p14="http://schemas.microsoft.com/office/powerpoint/2010/main" val="306822142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45C0BF-7E79-0E90-2FF3-E71669C1BA4C}"/>
              </a:ext>
            </a:extLst>
          </p:cNvPr>
          <p:cNvSpPr txBox="1"/>
          <p:nvPr/>
        </p:nvSpPr>
        <p:spPr>
          <a:xfrm>
            <a:off x="539552" y="1859340"/>
            <a:ext cx="8462547" cy="1569660"/>
          </a:xfrm>
          <a:prstGeom prst="rect">
            <a:avLst/>
          </a:prstGeom>
          <a:noFill/>
        </p:spPr>
        <p:txBody>
          <a:bodyPr wrap="square">
            <a:spAutoFit/>
          </a:bodyPr>
          <a:lstStyle/>
          <a:p>
            <a:r>
              <a:rPr lang="en-GB" sz="2400" dirty="0">
                <a:ea typeface="Calibri" panose="020F0502020204030204" pitchFamily="34" charset="0"/>
                <a:cs typeface="Calibri" panose="020F0502020204030204" pitchFamily="34" charset="0"/>
              </a:rPr>
              <a:t>“Competence is the ability to integrate and apply contextually-appropriate knowledge, skills and psychosocial factors (e.g., beliefs, attitudes, values and motivations) to consistently perform successfully within a specified domain</a:t>
            </a:r>
            <a:r>
              <a:rPr lang="en-GB" sz="2400" i="1" dirty="0">
                <a:ea typeface="Calibri" panose="020F0502020204030204" pitchFamily="34" charset="0"/>
                <a:cs typeface="Calibri" panose="020F0502020204030204" pitchFamily="34" charset="0"/>
              </a:rPr>
              <a:t>”</a:t>
            </a:r>
            <a:endParaRPr lang="en-GB" sz="24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F5E7DC7-1FD3-8E0E-CB27-800E065EF71A}"/>
              </a:ext>
            </a:extLst>
          </p:cNvPr>
          <p:cNvSpPr txBox="1"/>
          <p:nvPr/>
        </p:nvSpPr>
        <p:spPr>
          <a:xfrm>
            <a:off x="1219294" y="1244923"/>
            <a:ext cx="6318448" cy="461665"/>
          </a:xfrm>
          <a:prstGeom prst="rect">
            <a:avLst/>
          </a:prstGeom>
          <a:noFill/>
        </p:spPr>
        <p:txBody>
          <a:bodyPr wrap="square">
            <a:spAutoFit/>
          </a:bodyPr>
          <a:lstStyle/>
          <a:p>
            <a:pPr algn="ctr"/>
            <a:r>
              <a:rPr lang="en-GB" sz="2400" dirty="0">
                <a:ea typeface="Calibri" panose="020F0502020204030204" pitchFamily="34" charset="0"/>
                <a:cs typeface="Calibri" panose="020F0502020204030204" pitchFamily="34" charset="0"/>
              </a:rPr>
              <a:t>Vitello, Greatorex &amp; Shaw (2021) </a:t>
            </a:r>
          </a:p>
        </p:txBody>
      </p:sp>
      <p:sp>
        <p:nvSpPr>
          <p:cNvPr id="10" name="TextBox 9">
            <a:extLst>
              <a:ext uri="{FF2B5EF4-FFF2-40B4-BE49-F238E27FC236}">
                <a16:creationId xmlns:a16="http://schemas.microsoft.com/office/drawing/2014/main" id="{2755AD75-2D31-E01B-C273-9096B1A50172}"/>
              </a:ext>
            </a:extLst>
          </p:cNvPr>
          <p:cNvSpPr txBox="1"/>
          <p:nvPr/>
        </p:nvSpPr>
        <p:spPr>
          <a:xfrm>
            <a:off x="234321" y="755953"/>
            <a:ext cx="9073008" cy="1077218"/>
          </a:xfrm>
          <a:prstGeom prst="rect">
            <a:avLst/>
          </a:prstGeom>
          <a:noFill/>
        </p:spPr>
        <p:txBody>
          <a:bodyPr wrap="square">
            <a:spAutoFit/>
          </a:bodyPr>
          <a:lstStyle/>
          <a:p>
            <a:r>
              <a:rPr lang="en-GB" sz="3200" b="1" dirty="0">
                <a:latin typeface="Modern Love Caps" panose="04070805081001020A01" pitchFamily="82" charset="0"/>
              </a:rPr>
              <a:t>        CONCEPT OF COMPETENCE FOR EDUCATION</a:t>
            </a:r>
          </a:p>
          <a:p>
            <a:r>
              <a:rPr lang="en-GB" sz="3200" b="1" dirty="0">
                <a:latin typeface="Modern Love Caps" panose="04070805081001020A01" pitchFamily="82" charset="0"/>
              </a:rPr>
              <a:t> </a:t>
            </a:r>
            <a:endParaRPr lang="en-GB" sz="3200" dirty="0"/>
          </a:p>
        </p:txBody>
      </p:sp>
      <p:sp>
        <p:nvSpPr>
          <p:cNvPr id="12" name="TextBox 11">
            <a:extLst>
              <a:ext uri="{FF2B5EF4-FFF2-40B4-BE49-F238E27FC236}">
                <a16:creationId xmlns:a16="http://schemas.microsoft.com/office/drawing/2014/main" id="{76C0B648-4B87-6F44-33CA-D14E46303C2D}"/>
              </a:ext>
            </a:extLst>
          </p:cNvPr>
          <p:cNvSpPr txBox="1"/>
          <p:nvPr/>
        </p:nvSpPr>
        <p:spPr>
          <a:xfrm>
            <a:off x="519192" y="3839889"/>
            <a:ext cx="8311414" cy="1723549"/>
          </a:xfrm>
          <a:prstGeom prst="rect">
            <a:avLst/>
          </a:prstGeom>
          <a:noFill/>
        </p:spPr>
        <p:txBody>
          <a:bodyPr wrap="square">
            <a:spAutoFit/>
          </a:bodyPr>
          <a:lstStyle/>
          <a:p>
            <a:r>
              <a:rPr lang="en-GB" sz="2400" b="1" i="1" dirty="0"/>
              <a:t>my suggestion for a learning/growth orientation</a:t>
            </a:r>
          </a:p>
          <a:p>
            <a:endParaRPr lang="en-GB" sz="1000" b="1" dirty="0"/>
          </a:p>
          <a:p>
            <a:r>
              <a:rPr lang="en-GB" sz="2400" dirty="0"/>
              <a:t>with the will, confidence, self-regulatory habits and resilience to learn, develop and achieve, even in conditions of uncertainty,</a:t>
            </a:r>
          </a:p>
        </p:txBody>
      </p:sp>
    </p:spTree>
    <p:extLst>
      <p:ext uri="{BB962C8B-B14F-4D97-AF65-F5344CB8AC3E}">
        <p14:creationId xmlns:p14="http://schemas.microsoft.com/office/powerpoint/2010/main" val="2899654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8">
            <a:extLst>
              <a:ext uri="{FF2B5EF4-FFF2-40B4-BE49-F238E27FC236}">
                <a16:creationId xmlns:a16="http://schemas.microsoft.com/office/drawing/2014/main" id="{8CA3307D-4863-EBB1-4D52-8CDAE86FBCAB}"/>
              </a:ext>
            </a:extLst>
          </p:cNvPr>
          <p:cNvSpPr txBox="1">
            <a:spLocks noChangeArrowheads="1"/>
          </p:cNvSpPr>
          <p:nvPr/>
        </p:nvSpPr>
        <p:spPr bwMode="auto">
          <a:xfrm>
            <a:off x="2506216" y="9272114"/>
            <a:ext cx="2057400" cy="1004887"/>
          </a:xfrm>
          <a:prstGeom prst="rect">
            <a:avLst/>
          </a:prstGeom>
          <a:noFill/>
          <a:ln w="9525">
            <a:noFill/>
            <a:miter lim="800000"/>
            <a:headEnd/>
            <a:tailEnd/>
          </a:ln>
        </p:spPr>
        <p:txBody>
          <a:bodyPr>
            <a:spAutoFit/>
          </a:bodyPr>
          <a:lstStyle/>
          <a:p>
            <a:pPr algn="l" eaLnBrk="0" fontAlgn="auto" hangingPunct="0">
              <a:spcBef>
                <a:spcPct val="50000"/>
              </a:spcBef>
              <a:spcAft>
                <a:spcPts val="0"/>
              </a:spcAft>
              <a:defRPr/>
            </a:pPr>
            <a:endParaRPr lang="en-US" sz="2400" b="0">
              <a:solidFill>
                <a:prstClr val="black"/>
              </a:solidFill>
              <a:latin typeface="Times New Roman" pitchFamily="18" charset="0"/>
              <a:ea typeface="+mn-ea"/>
            </a:endParaRPr>
          </a:p>
          <a:p>
            <a:pPr algn="l" eaLnBrk="0" fontAlgn="auto" hangingPunct="0">
              <a:spcBef>
                <a:spcPct val="50000"/>
              </a:spcBef>
              <a:spcAft>
                <a:spcPts val="0"/>
              </a:spcAft>
              <a:defRPr/>
            </a:pPr>
            <a:endParaRPr lang="en-US" sz="2400" b="0">
              <a:solidFill>
                <a:prstClr val="black"/>
              </a:solidFill>
              <a:latin typeface="Times New Roman" pitchFamily="18" charset="0"/>
              <a:ea typeface="+mn-ea"/>
            </a:endParaRPr>
          </a:p>
        </p:txBody>
      </p:sp>
      <p:sp>
        <p:nvSpPr>
          <p:cNvPr id="39939" name="Text Box 9">
            <a:extLst>
              <a:ext uri="{FF2B5EF4-FFF2-40B4-BE49-F238E27FC236}">
                <a16:creationId xmlns:a16="http://schemas.microsoft.com/office/drawing/2014/main" id="{570F5717-2986-0FC7-3474-9CF55971BBD9}"/>
              </a:ext>
            </a:extLst>
          </p:cNvPr>
          <p:cNvSpPr txBox="1">
            <a:spLocks noChangeArrowheads="1"/>
          </p:cNvSpPr>
          <p:nvPr/>
        </p:nvSpPr>
        <p:spPr bwMode="auto">
          <a:xfrm>
            <a:off x="1668016" y="4790601"/>
            <a:ext cx="338138" cy="519113"/>
          </a:xfrm>
          <a:prstGeom prst="rect">
            <a:avLst/>
          </a:prstGeom>
          <a:noFill/>
          <a:ln w="9525">
            <a:noFill/>
            <a:miter lim="800000"/>
            <a:headEnd/>
            <a:tailEnd/>
          </a:ln>
        </p:spPr>
        <p:txBody>
          <a:bodyPr wrap="none">
            <a:spAutoFit/>
          </a:bodyPr>
          <a:lstStyle/>
          <a:p>
            <a:pPr algn="l" eaLnBrk="0" fontAlgn="auto" hangingPunct="0">
              <a:spcBef>
                <a:spcPts val="0"/>
              </a:spcBef>
              <a:spcAft>
                <a:spcPts val="0"/>
              </a:spcAft>
              <a:defRPr/>
            </a:pPr>
            <a:r>
              <a:rPr lang="en-US">
                <a:solidFill>
                  <a:prstClr val="black"/>
                </a:solidFill>
                <a:latin typeface="Comic Sans MS" pitchFamily="66" charset="0"/>
                <a:ea typeface="+mn-ea"/>
              </a:rPr>
              <a:t> </a:t>
            </a:r>
            <a:endParaRPr lang="en-US" b="0">
              <a:solidFill>
                <a:prstClr val="black"/>
              </a:solidFill>
              <a:latin typeface="Times New Roman" pitchFamily="18" charset="0"/>
              <a:ea typeface="+mn-ea"/>
            </a:endParaRPr>
          </a:p>
        </p:txBody>
      </p:sp>
      <p:sp>
        <p:nvSpPr>
          <p:cNvPr id="39940" name="Rectangle 10">
            <a:extLst>
              <a:ext uri="{FF2B5EF4-FFF2-40B4-BE49-F238E27FC236}">
                <a16:creationId xmlns:a16="http://schemas.microsoft.com/office/drawing/2014/main" id="{08140E11-AC43-B789-7F03-3E3641AD7B59}"/>
              </a:ext>
            </a:extLst>
          </p:cNvPr>
          <p:cNvSpPr>
            <a:spLocks noChangeArrowheads="1"/>
          </p:cNvSpPr>
          <p:nvPr/>
        </p:nvSpPr>
        <p:spPr bwMode="auto">
          <a:xfrm>
            <a:off x="1650554" y="5697064"/>
            <a:ext cx="184150" cy="457200"/>
          </a:xfrm>
          <a:prstGeom prst="rect">
            <a:avLst/>
          </a:prstGeom>
          <a:noFill/>
          <a:ln w="9525">
            <a:noFill/>
            <a:miter lim="800000"/>
            <a:headEnd/>
            <a:tailEnd/>
          </a:ln>
        </p:spPr>
        <p:txBody>
          <a:bodyPr wrap="none">
            <a:spAutoFit/>
          </a:bodyPr>
          <a:lstStyle/>
          <a:p>
            <a:pPr algn="l" eaLnBrk="0" fontAlgn="auto" hangingPunct="0">
              <a:spcBef>
                <a:spcPts val="0"/>
              </a:spcBef>
              <a:spcAft>
                <a:spcPts val="0"/>
              </a:spcAft>
              <a:defRPr/>
            </a:pPr>
            <a:endParaRPr lang="en-US" sz="2400" b="0">
              <a:solidFill>
                <a:prstClr val="black"/>
              </a:solidFill>
              <a:latin typeface="Times New Roman" pitchFamily="18" charset="0"/>
              <a:ea typeface="+mn-ea"/>
            </a:endParaRPr>
          </a:p>
        </p:txBody>
      </p:sp>
      <p:sp>
        <p:nvSpPr>
          <p:cNvPr id="39941" name="Text Box 11">
            <a:extLst>
              <a:ext uri="{FF2B5EF4-FFF2-40B4-BE49-F238E27FC236}">
                <a16:creationId xmlns:a16="http://schemas.microsoft.com/office/drawing/2014/main" id="{298971B4-18A6-1044-E496-DE1A5A4C9038}"/>
              </a:ext>
            </a:extLst>
          </p:cNvPr>
          <p:cNvSpPr txBox="1">
            <a:spLocks noChangeArrowheads="1"/>
          </p:cNvSpPr>
          <p:nvPr/>
        </p:nvSpPr>
        <p:spPr bwMode="auto">
          <a:xfrm>
            <a:off x="1668016" y="4161951"/>
            <a:ext cx="6705600" cy="1189038"/>
          </a:xfrm>
          <a:prstGeom prst="rect">
            <a:avLst/>
          </a:prstGeom>
          <a:noFill/>
          <a:ln w="9525">
            <a:noFill/>
            <a:miter lim="800000"/>
            <a:headEnd/>
            <a:tailEnd/>
          </a:ln>
        </p:spPr>
        <p:txBody>
          <a:bodyPr>
            <a:spAutoFit/>
          </a:bodyPr>
          <a:lstStyle/>
          <a:p>
            <a:pPr algn="l" eaLnBrk="0" fontAlgn="auto" hangingPunct="0">
              <a:spcBef>
                <a:spcPts val="0"/>
              </a:spcBef>
              <a:spcAft>
                <a:spcPts val="0"/>
              </a:spcAft>
              <a:defRPr/>
            </a:pPr>
            <a:endParaRPr lang="en-US" sz="7200">
              <a:solidFill>
                <a:prstClr val="black"/>
              </a:solidFill>
              <a:ea typeface="+mn-ea"/>
            </a:endParaRPr>
          </a:p>
        </p:txBody>
      </p:sp>
      <p:sp>
        <p:nvSpPr>
          <p:cNvPr id="39942" name="Rectangle 5">
            <a:extLst>
              <a:ext uri="{FF2B5EF4-FFF2-40B4-BE49-F238E27FC236}">
                <a16:creationId xmlns:a16="http://schemas.microsoft.com/office/drawing/2014/main" id="{A8900049-DA56-2113-2E63-8E42C143AE24}"/>
              </a:ext>
            </a:extLst>
          </p:cNvPr>
          <p:cNvSpPr>
            <a:spLocks noChangeArrowheads="1"/>
          </p:cNvSpPr>
          <p:nvPr/>
        </p:nvSpPr>
        <p:spPr bwMode="auto">
          <a:xfrm>
            <a:off x="2006154" y="1602716"/>
            <a:ext cx="6453377" cy="3455988"/>
          </a:xfrm>
          <a:prstGeom prst="rect">
            <a:avLst/>
          </a:prstGeom>
          <a:noFill/>
          <a:ln w="9525">
            <a:noFill/>
            <a:miter lim="800000"/>
            <a:headEnd/>
            <a:tailEnd/>
          </a:ln>
        </p:spPr>
        <p:txBody>
          <a:bodyPr/>
          <a:lstStyle/>
          <a:p>
            <a:pPr marL="361950" indent="-361950" algn="l" fontAlgn="auto">
              <a:lnSpc>
                <a:spcPct val="80000"/>
              </a:lnSpc>
              <a:spcBef>
                <a:spcPct val="20000"/>
              </a:spcBef>
              <a:spcAft>
                <a:spcPts val="0"/>
              </a:spcAft>
              <a:defRPr/>
            </a:pPr>
            <a:r>
              <a:rPr lang="en-GB" sz="2400" b="0" dirty="0">
                <a:solidFill>
                  <a:prstClr val="black"/>
                </a:solidFill>
                <a:ea typeface="+mn-ea"/>
              </a:rPr>
              <a:t> </a:t>
            </a:r>
            <a:endParaRPr lang="en-US" sz="2400" i="1" dirty="0">
              <a:solidFill>
                <a:prstClr val="black"/>
              </a:solidFill>
              <a:ea typeface="+mn-ea"/>
            </a:endParaRPr>
          </a:p>
          <a:p>
            <a:pPr marL="361950" indent="-361950" algn="l" fontAlgn="auto">
              <a:lnSpc>
                <a:spcPct val="80000"/>
              </a:lnSpc>
              <a:spcBef>
                <a:spcPct val="20000"/>
              </a:spcBef>
              <a:spcAft>
                <a:spcPts val="0"/>
              </a:spcAft>
              <a:buFontTx/>
              <a:buChar char="•"/>
              <a:defRPr/>
            </a:pPr>
            <a:r>
              <a:rPr lang="en-US" sz="2400" dirty="0">
                <a:solidFill>
                  <a:prstClr val="black"/>
                </a:solidFill>
                <a:ea typeface="+mn-ea"/>
              </a:rPr>
              <a:t>Assessing situations</a:t>
            </a:r>
            <a:endParaRPr lang="en-US" sz="2400" b="0" i="1" dirty="0">
              <a:solidFill>
                <a:prstClr val="black"/>
              </a:solidFill>
              <a:ea typeface="+mn-ea"/>
            </a:endParaRPr>
          </a:p>
          <a:p>
            <a:pPr marL="361950" indent="-361950" algn="l" fontAlgn="auto">
              <a:lnSpc>
                <a:spcPct val="80000"/>
              </a:lnSpc>
              <a:spcBef>
                <a:spcPct val="20000"/>
              </a:spcBef>
              <a:spcAft>
                <a:spcPts val="0"/>
              </a:spcAft>
              <a:defRPr/>
            </a:pPr>
            <a:endParaRPr lang="en-US" sz="1000" dirty="0">
              <a:solidFill>
                <a:prstClr val="black"/>
              </a:solidFill>
              <a:ea typeface="+mn-ea"/>
            </a:endParaRPr>
          </a:p>
          <a:p>
            <a:pPr marL="361950" indent="-361950" algn="l" fontAlgn="auto">
              <a:lnSpc>
                <a:spcPct val="80000"/>
              </a:lnSpc>
              <a:spcBef>
                <a:spcPct val="20000"/>
              </a:spcBef>
              <a:spcAft>
                <a:spcPts val="0"/>
              </a:spcAft>
              <a:buFontTx/>
              <a:buChar char="•"/>
              <a:defRPr/>
            </a:pPr>
            <a:r>
              <a:rPr lang="en-US" sz="2400" dirty="0">
                <a:solidFill>
                  <a:prstClr val="black"/>
                </a:solidFill>
                <a:ea typeface="+mn-ea"/>
              </a:rPr>
              <a:t>Deciding what, if any, action to take</a:t>
            </a:r>
            <a:r>
              <a:rPr lang="en-US" sz="2400" b="0" dirty="0">
                <a:solidFill>
                  <a:prstClr val="black"/>
                </a:solidFill>
                <a:ea typeface="+mn-ea"/>
              </a:rPr>
              <a:t>, both immediately and over a longer period</a:t>
            </a:r>
            <a:endParaRPr lang="en-US" sz="2400" b="0" i="1" dirty="0">
              <a:solidFill>
                <a:prstClr val="black"/>
              </a:solidFill>
              <a:ea typeface="+mn-ea"/>
            </a:endParaRPr>
          </a:p>
          <a:p>
            <a:pPr marL="361950" indent="-361950" algn="l" fontAlgn="auto">
              <a:lnSpc>
                <a:spcPct val="80000"/>
              </a:lnSpc>
              <a:spcBef>
                <a:spcPct val="20000"/>
              </a:spcBef>
              <a:spcAft>
                <a:spcPts val="0"/>
              </a:spcAft>
              <a:defRPr/>
            </a:pPr>
            <a:endParaRPr lang="en-GB" sz="1000" dirty="0">
              <a:solidFill>
                <a:prstClr val="black"/>
              </a:solidFill>
              <a:ea typeface="+mn-ea"/>
            </a:endParaRPr>
          </a:p>
          <a:p>
            <a:pPr marL="361950" indent="-361950" algn="l" fontAlgn="auto">
              <a:lnSpc>
                <a:spcPct val="80000"/>
              </a:lnSpc>
              <a:spcBef>
                <a:spcPct val="20000"/>
              </a:spcBef>
              <a:spcAft>
                <a:spcPts val="0"/>
              </a:spcAft>
              <a:buFontTx/>
              <a:buChar char="•"/>
              <a:defRPr/>
            </a:pPr>
            <a:r>
              <a:rPr lang="en-GB" sz="2400" dirty="0">
                <a:solidFill>
                  <a:prstClr val="black"/>
                </a:solidFill>
                <a:ea typeface="+mn-ea"/>
              </a:rPr>
              <a:t>Pursuing an agreed course of action</a:t>
            </a:r>
            <a:r>
              <a:rPr lang="en-GB" sz="2400" b="0" dirty="0">
                <a:solidFill>
                  <a:prstClr val="black"/>
                </a:solidFill>
                <a:ea typeface="+mn-ea"/>
              </a:rPr>
              <a:t>, performing actions – modifying</a:t>
            </a:r>
            <a:r>
              <a:rPr lang="en-GB" sz="2400" dirty="0">
                <a:solidFill>
                  <a:prstClr val="black"/>
                </a:solidFill>
              </a:rPr>
              <a:t> actions </a:t>
            </a:r>
            <a:r>
              <a:rPr lang="en-GB" sz="2400" b="0" dirty="0">
                <a:solidFill>
                  <a:prstClr val="black"/>
                </a:solidFill>
                <a:ea typeface="+mn-ea"/>
              </a:rPr>
              <a:t>as and when necessary</a:t>
            </a:r>
            <a:endParaRPr lang="en-GB" sz="2400" b="0" i="1" dirty="0">
              <a:solidFill>
                <a:prstClr val="black"/>
              </a:solidFill>
              <a:ea typeface="+mn-ea"/>
            </a:endParaRPr>
          </a:p>
          <a:p>
            <a:pPr marL="361950" indent="-361950" algn="l" fontAlgn="auto">
              <a:lnSpc>
                <a:spcPct val="80000"/>
              </a:lnSpc>
              <a:spcBef>
                <a:spcPct val="20000"/>
              </a:spcBef>
              <a:spcAft>
                <a:spcPts val="0"/>
              </a:spcAft>
              <a:defRPr/>
            </a:pPr>
            <a:endParaRPr lang="en-GB" sz="1000" dirty="0">
              <a:solidFill>
                <a:prstClr val="black"/>
              </a:solidFill>
              <a:ea typeface="+mn-ea"/>
            </a:endParaRPr>
          </a:p>
          <a:p>
            <a:pPr marL="361950" indent="-361950" algn="l" fontAlgn="auto">
              <a:lnSpc>
                <a:spcPct val="80000"/>
              </a:lnSpc>
              <a:spcBef>
                <a:spcPct val="20000"/>
              </a:spcBef>
              <a:spcAft>
                <a:spcPts val="0"/>
              </a:spcAft>
              <a:buFontTx/>
              <a:buChar char="•"/>
              <a:defRPr/>
            </a:pPr>
            <a:r>
              <a:rPr lang="en-GB" sz="2400" dirty="0">
                <a:solidFill>
                  <a:prstClr val="black"/>
                </a:solidFill>
                <a:ea typeface="+mn-ea"/>
              </a:rPr>
              <a:t>Metacognitive monitoring</a:t>
            </a:r>
            <a:r>
              <a:rPr lang="en-GB" sz="2400" b="0" dirty="0">
                <a:solidFill>
                  <a:prstClr val="black"/>
                </a:solidFill>
                <a:ea typeface="+mn-ea"/>
              </a:rPr>
              <a:t> of oneself, people needing attention and the general progress of the case, problem, project or situation which feeds into our ongoing assessment, planning and action</a:t>
            </a:r>
            <a:endParaRPr lang="en-GB" sz="2400" dirty="0">
              <a:solidFill>
                <a:prstClr val="black"/>
              </a:solidFill>
              <a:ea typeface="+mn-ea"/>
            </a:endParaRPr>
          </a:p>
          <a:p>
            <a:pPr marL="361950" indent="-361950" algn="l" fontAlgn="auto">
              <a:lnSpc>
                <a:spcPct val="80000"/>
              </a:lnSpc>
              <a:spcBef>
                <a:spcPct val="20000"/>
              </a:spcBef>
              <a:spcAft>
                <a:spcPts val="0"/>
              </a:spcAft>
              <a:defRPr/>
            </a:pPr>
            <a:r>
              <a:rPr lang="en-GB" sz="2400" dirty="0">
                <a:solidFill>
                  <a:prstClr val="black"/>
                </a:solidFill>
                <a:ea typeface="+mn-ea"/>
              </a:rPr>
              <a:t>	</a:t>
            </a:r>
            <a:endParaRPr lang="en-GB" sz="2400" b="0" dirty="0">
              <a:solidFill>
                <a:prstClr val="black"/>
              </a:solidFill>
              <a:ea typeface="+mn-ea"/>
            </a:endParaRPr>
          </a:p>
        </p:txBody>
      </p:sp>
      <p:pic>
        <p:nvPicPr>
          <p:cNvPr id="116743" name="Picture 7" descr="photo of Prof Michael Eraut">
            <a:extLst>
              <a:ext uri="{FF2B5EF4-FFF2-40B4-BE49-F238E27FC236}">
                <a16:creationId xmlns:a16="http://schemas.microsoft.com/office/drawing/2014/main" id="{76C303A3-0BD4-3508-8E62-F7CC4F311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66" y="2011791"/>
            <a:ext cx="1366838" cy="165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8">
            <a:extLst>
              <a:ext uri="{FF2B5EF4-FFF2-40B4-BE49-F238E27FC236}">
                <a16:creationId xmlns:a16="http://schemas.microsoft.com/office/drawing/2014/main" id="{60DC438A-77BC-CDA2-4A4D-9827C8CF1FE9}"/>
              </a:ext>
            </a:extLst>
          </p:cNvPr>
          <p:cNvSpPr>
            <a:spLocks noChangeArrowheads="1"/>
          </p:cNvSpPr>
          <p:nvPr/>
        </p:nvSpPr>
        <p:spPr bwMode="auto">
          <a:xfrm>
            <a:off x="329123" y="644842"/>
            <a:ext cx="8468985" cy="1308050"/>
          </a:xfrm>
          <a:prstGeom prst="rect">
            <a:avLst/>
          </a:prstGeom>
          <a:noFill/>
          <a:ln w="9525">
            <a:noFill/>
            <a:miter lim="800000"/>
            <a:headEnd/>
            <a:tailEnd/>
          </a:ln>
        </p:spPr>
        <p:txBody>
          <a:bodyPr wrap="none">
            <a:spAutoFit/>
          </a:bodyPr>
          <a:lstStyle/>
          <a:p>
            <a:pPr algn="ctr">
              <a:lnSpc>
                <a:spcPct val="80000"/>
              </a:lnSpc>
              <a:spcBef>
                <a:spcPct val="20000"/>
              </a:spcBef>
              <a:defRPr/>
            </a:pPr>
            <a:r>
              <a:rPr lang="en-GB" sz="3200" dirty="0">
                <a:solidFill>
                  <a:prstClr val="black"/>
                </a:solidFill>
                <a:latin typeface="Modern Love Caps" panose="04070805081001020A01" pitchFamily="82" charset="0"/>
              </a:rPr>
              <a:t>“Epistemology of practice” Michael Eraut</a:t>
            </a:r>
          </a:p>
          <a:p>
            <a:pPr algn="ctr" fontAlgn="auto">
              <a:lnSpc>
                <a:spcPct val="80000"/>
              </a:lnSpc>
              <a:spcBef>
                <a:spcPct val="20000"/>
              </a:spcBef>
              <a:spcAft>
                <a:spcPts val="0"/>
              </a:spcAft>
              <a:defRPr/>
            </a:pPr>
            <a:r>
              <a:rPr lang="en-GB" sz="2400" dirty="0">
                <a:solidFill>
                  <a:prstClr val="black"/>
                </a:solidFill>
                <a:latin typeface="Modern Love Caps" panose="04070805081001020A01" pitchFamily="82" charset="0"/>
              </a:rPr>
              <a:t>PATTERN OF COGNITION-ACTION-LEARNING IN COMPETENT PRACTICE</a:t>
            </a:r>
          </a:p>
          <a:p>
            <a:pPr algn="ctr" fontAlgn="auto">
              <a:lnSpc>
                <a:spcPct val="80000"/>
              </a:lnSpc>
              <a:spcBef>
                <a:spcPct val="20000"/>
              </a:spcBef>
              <a:spcAft>
                <a:spcPts val="0"/>
              </a:spcAft>
              <a:defRPr/>
            </a:pPr>
            <a:endParaRPr lang="en-GB" sz="2800" b="0" i="1" dirty="0">
              <a:solidFill>
                <a:prstClr val="black"/>
              </a:solidFill>
              <a:latin typeface="Modern Love Caps" panose="04070805081001020A01" pitchFamily="82" charset="0"/>
            </a:endParaRPr>
          </a:p>
        </p:txBody>
      </p:sp>
    </p:spTree>
    <p:custDataLst>
      <p:tags r:id="rId1"/>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DA1EE4-CA5C-4A40-06A9-0D1863202048}"/>
              </a:ext>
            </a:extLst>
          </p:cNvPr>
          <p:cNvPicPr>
            <a:picLocks noChangeAspect="1"/>
          </p:cNvPicPr>
          <p:nvPr/>
        </p:nvPicPr>
        <p:blipFill>
          <a:blip r:embed="rId2"/>
          <a:stretch>
            <a:fillRect/>
          </a:stretch>
        </p:blipFill>
        <p:spPr>
          <a:xfrm>
            <a:off x="1547664" y="1016732"/>
            <a:ext cx="6595965" cy="4824536"/>
          </a:xfrm>
          <a:prstGeom prst="rect">
            <a:avLst/>
          </a:prstGeom>
        </p:spPr>
      </p:pic>
      <p:sp>
        <p:nvSpPr>
          <p:cNvPr id="6" name="TextBox 5">
            <a:extLst>
              <a:ext uri="{FF2B5EF4-FFF2-40B4-BE49-F238E27FC236}">
                <a16:creationId xmlns:a16="http://schemas.microsoft.com/office/drawing/2014/main" id="{01545D6B-F7B1-DBE7-26A2-47D656A4750E}"/>
              </a:ext>
            </a:extLst>
          </p:cNvPr>
          <p:cNvSpPr txBox="1"/>
          <p:nvPr/>
        </p:nvSpPr>
        <p:spPr>
          <a:xfrm>
            <a:off x="395536" y="312129"/>
            <a:ext cx="8536311" cy="523220"/>
          </a:xfrm>
          <a:prstGeom prst="rect">
            <a:avLst/>
          </a:prstGeom>
          <a:noFill/>
        </p:spPr>
        <p:txBody>
          <a:bodyPr wrap="none" rtlCol="0">
            <a:spAutoFit/>
          </a:bodyPr>
          <a:lstStyle/>
          <a:p>
            <a:r>
              <a:rPr lang="en-GB" sz="2800" dirty="0">
                <a:latin typeface="Modern Love Caps" panose="04070805081001020A01" pitchFamily="82" charset="0"/>
              </a:rPr>
              <a:t>SELF-REGULATION - PSYCHOLOGY OF COMPETENT PRACTICE</a:t>
            </a:r>
            <a:endParaRPr lang="en-GB" sz="3200" dirty="0">
              <a:latin typeface="Modern Love Caps" panose="04070805081001020A01" pitchFamily="82" charset="0"/>
            </a:endParaRPr>
          </a:p>
        </p:txBody>
      </p:sp>
      <p:pic>
        <p:nvPicPr>
          <p:cNvPr id="7" name="Picture 6">
            <a:extLst>
              <a:ext uri="{FF2B5EF4-FFF2-40B4-BE49-F238E27FC236}">
                <a16:creationId xmlns:a16="http://schemas.microsoft.com/office/drawing/2014/main" id="{46DB6863-4473-77E7-D886-44646D4F0087}"/>
              </a:ext>
            </a:extLst>
          </p:cNvPr>
          <p:cNvPicPr>
            <a:picLocks noChangeAspect="1"/>
          </p:cNvPicPr>
          <p:nvPr/>
        </p:nvPicPr>
        <p:blipFill>
          <a:blip r:embed="rId3"/>
          <a:stretch>
            <a:fillRect/>
          </a:stretch>
        </p:blipFill>
        <p:spPr>
          <a:xfrm>
            <a:off x="395536" y="1124744"/>
            <a:ext cx="1296144" cy="1736816"/>
          </a:xfrm>
          <a:prstGeom prst="rect">
            <a:avLst/>
          </a:prstGeom>
        </p:spPr>
      </p:pic>
      <p:sp>
        <p:nvSpPr>
          <p:cNvPr id="9" name="TextBox 8">
            <a:extLst>
              <a:ext uri="{FF2B5EF4-FFF2-40B4-BE49-F238E27FC236}">
                <a16:creationId xmlns:a16="http://schemas.microsoft.com/office/drawing/2014/main" id="{95A67DE8-3FA7-8B87-A67E-D3F506765F55}"/>
              </a:ext>
            </a:extLst>
          </p:cNvPr>
          <p:cNvSpPr txBox="1"/>
          <p:nvPr/>
        </p:nvSpPr>
        <p:spPr>
          <a:xfrm>
            <a:off x="250945" y="6146660"/>
            <a:ext cx="8785551" cy="400110"/>
          </a:xfrm>
          <a:prstGeom prst="rect">
            <a:avLst/>
          </a:prstGeom>
          <a:noFill/>
        </p:spPr>
        <p:txBody>
          <a:bodyPr wrap="square">
            <a:spAutoFit/>
          </a:bodyPr>
          <a:lstStyle/>
          <a:p>
            <a:r>
              <a:rPr lang="en-US" sz="2000" dirty="0">
                <a:effectLst/>
                <a:ea typeface="Times New Roman" panose="02020603050405020304" pitchFamily="18" charset="0"/>
              </a:rPr>
              <a:t>Nokelainen, Kaisvuo &amp; Pylväs (2017) Self-regulation </a:t>
            </a:r>
            <a:r>
              <a:rPr lang="en-US" sz="2000" dirty="0">
                <a:ea typeface="Times New Roman" panose="02020603050405020304" pitchFamily="18" charset="0"/>
              </a:rPr>
              <a:t>&amp;</a:t>
            </a:r>
            <a:r>
              <a:rPr lang="en-US" sz="2000" dirty="0">
                <a:effectLst/>
                <a:ea typeface="Times New Roman" panose="02020603050405020304" pitchFamily="18" charset="0"/>
              </a:rPr>
              <a:t> competence in WBL</a:t>
            </a:r>
            <a:endParaRPr lang="en-GB" sz="2000" dirty="0"/>
          </a:p>
        </p:txBody>
      </p:sp>
      <p:sp>
        <p:nvSpPr>
          <p:cNvPr id="10" name="TextBox 9">
            <a:extLst>
              <a:ext uri="{FF2B5EF4-FFF2-40B4-BE49-F238E27FC236}">
                <a16:creationId xmlns:a16="http://schemas.microsoft.com/office/drawing/2014/main" id="{9D5F1049-16AF-DEA4-4A39-7578926E0918}"/>
              </a:ext>
            </a:extLst>
          </p:cNvPr>
          <p:cNvSpPr txBox="1"/>
          <p:nvPr/>
        </p:nvSpPr>
        <p:spPr>
          <a:xfrm flipH="1">
            <a:off x="127861" y="2854083"/>
            <a:ext cx="1831494" cy="707886"/>
          </a:xfrm>
          <a:prstGeom prst="rect">
            <a:avLst/>
          </a:prstGeom>
          <a:noFill/>
        </p:spPr>
        <p:txBody>
          <a:bodyPr wrap="square" rtlCol="0">
            <a:spAutoFit/>
          </a:bodyPr>
          <a:lstStyle/>
          <a:p>
            <a:pPr algn="ctr"/>
            <a:r>
              <a:rPr lang="en-GB" sz="2000" b="1" dirty="0"/>
              <a:t>Barry Zimmerman</a:t>
            </a:r>
          </a:p>
        </p:txBody>
      </p:sp>
    </p:spTree>
    <p:extLst>
      <p:ext uri="{BB962C8B-B14F-4D97-AF65-F5344CB8AC3E}">
        <p14:creationId xmlns:p14="http://schemas.microsoft.com/office/powerpoint/2010/main" val="195368734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id="{57C49815-932E-4947-AADA-9580F49F6F2E}"/>
              </a:ext>
            </a:extLst>
          </p:cNvPr>
          <p:cNvSpPr>
            <a:spLocks noChangeArrowheads="1"/>
          </p:cNvSpPr>
          <p:nvPr/>
        </p:nvSpPr>
        <p:spPr bwMode="auto">
          <a:xfrm>
            <a:off x="468313" y="5805488"/>
            <a:ext cx="8135937" cy="36988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cxnSp>
        <p:nvCxnSpPr>
          <p:cNvPr id="9" name="Straight Arrow Connector 8">
            <a:extLst>
              <a:ext uri="{FF2B5EF4-FFF2-40B4-BE49-F238E27FC236}">
                <a16:creationId xmlns:a16="http://schemas.microsoft.com/office/drawing/2014/main" id="{A528936D-AC82-4734-9E30-CAF48E8B2ED2}"/>
              </a:ext>
            </a:extLst>
          </p:cNvPr>
          <p:cNvCxnSpPr/>
          <p:nvPr/>
        </p:nvCxnSpPr>
        <p:spPr>
          <a:xfrm flipH="1">
            <a:off x="1331913" y="1557338"/>
            <a:ext cx="71437" cy="647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44" name="TextBox 10">
            <a:extLst>
              <a:ext uri="{FF2B5EF4-FFF2-40B4-BE49-F238E27FC236}">
                <a16:creationId xmlns:a16="http://schemas.microsoft.com/office/drawing/2014/main" id="{9E93AA2F-23A1-41C1-9BE0-D7D74E98E349}"/>
              </a:ext>
            </a:extLst>
          </p:cNvPr>
          <p:cNvSpPr txBox="1">
            <a:spLocks noChangeArrowheads="1"/>
          </p:cNvSpPr>
          <p:nvPr/>
        </p:nvSpPr>
        <p:spPr bwMode="auto">
          <a:xfrm>
            <a:off x="1258888" y="1268413"/>
            <a:ext cx="10064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a:t>me 1978</a:t>
            </a:r>
          </a:p>
        </p:txBody>
      </p:sp>
      <p:pic>
        <p:nvPicPr>
          <p:cNvPr id="10245" name="Picture 2" descr="C:\Users\norman\Pictures\COMPLEX WORLD.JPG">
            <a:extLst>
              <a:ext uri="{FF2B5EF4-FFF2-40B4-BE49-F238E27FC236}">
                <a16:creationId xmlns:a16="http://schemas.microsoft.com/office/drawing/2014/main" id="{5B5C4A11-0502-401B-B505-42FD8C59A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408"/>
            <a:ext cx="9173268" cy="710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1D50646D-254E-49BB-9DF0-7C07AE6FEFFB}"/>
              </a:ext>
            </a:extLst>
          </p:cNvPr>
          <p:cNvSpPr/>
          <p:nvPr/>
        </p:nvSpPr>
        <p:spPr>
          <a:xfrm>
            <a:off x="178742" y="4789825"/>
            <a:ext cx="8785745" cy="1477328"/>
          </a:xfrm>
          <a:prstGeom prst="rect">
            <a:avLst/>
          </a:prstGeom>
          <a:solidFill>
            <a:schemeClr val="bg1">
              <a:alpha val="68000"/>
            </a:schemeClr>
          </a:solidFill>
        </p:spPr>
        <p:txBody>
          <a:bodyPr wrap="square">
            <a:spAutoFit/>
          </a:bodyPr>
          <a:lstStyle/>
          <a:p>
            <a:r>
              <a:rPr lang="en-US" b="1"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The core of the foundation for [future] readiness lies in developing a strong inner self that is resilient, reflective, and able to see, develop and value positive connections and relationships [with the world]</a:t>
            </a:r>
            <a:r>
              <a:rPr lang="en-US"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a:t>
            </a:r>
            <a:r>
              <a:rPr lang="en-US" baseline="30000" dirty="0">
                <a:solidFill>
                  <a:srgbClr val="000000"/>
                </a:solidFill>
                <a:latin typeface="Trebuchet MS" panose="020B0603020202020204" pitchFamily="34" charset="0"/>
                <a:ea typeface="Calibri" panose="020F0502020204030204" pitchFamily="34" charset="0"/>
                <a:cs typeface="Times New Roman" panose="02020603050405020304" pitchFamily="18" charset="0"/>
              </a:rPr>
              <a:t> </a:t>
            </a:r>
          </a:p>
          <a:p>
            <a:r>
              <a:rPr lang="en-US" i="1" dirty="0"/>
              <a:t>The Future of Learning, Redefining Readiness from the Inside Out Knowledge Works Forecast 4.0</a:t>
            </a:r>
          </a:p>
        </p:txBody>
      </p:sp>
      <p:sp>
        <p:nvSpPr>
          <p:cNvPr id="2" name="TextBox 1">
            <a:extLst>
              <a:ext uri="{FF2B5EF4-FFF2-40B4-BE49-F238E27FC236}">
                <a16:creationId xmlns:a16="http://schemas.microsoft.com/office/drawing/2014/main" id="{CE56478B-EA0B-473A-BF76-4EC378566359}"/>
              </a:ext>
            </a:extLst>
          </p:cNvPr>
          <p:cNvSpPr txBox="1"/>
          <p:nvPr/>
        </p:nvSpPr>
        <p:spPr>
          <a:xfrm>
            <a:off x="1330077" y="3789040"/>
            <a:ext cx="6817892" cy="707886"/>
          </a:xfrm>
          <a:prstGeom prst="rect">
            <a:avLst/>
          </a:prstGeom>
          <a:noFill/>
        </p:spPr>
        <p:txBody>
          <a:bodyPr wrap="none" rtlCol="0">
            <a:spAutoFit/>
          </a:bodyPr>
          <a:lstStyle/>
          <a:p>
            <a:r>
              <a:rPr lang="en-GB" sz="4000" b="1" dirty="0">
                <a:latin typeface="Modern Love Caps" panose="04070805081001020A01" pitchFamily="82" charset="0"/>
              </a:rPr>
              <a:t>A world in continuous formation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B57EEF-E14D-DBE7-ACB4-33291B4EACAA}"/>
              </a:ext>
            </a:extLst>
          </p:cNvPr>
          <p:cNvSpPr txBox="1"/>
          <p:nvPr/>
        </p:nvSpPr>
        <p:spPr>
          <a:xfrm>
            <a:off x="6041944" y="40878"/>
            <a:ext cx="3013364" cy="1015663"/>
          </a:xfrm>
          <a:prstGeom prst="rect">
            <a:avLst/>
          </a:prstGeom>
          <a:noFill/>
        </p:spPr>
        <p:txBody>
          <a:bodyPr wrap="square" rtlCol="0">
            <a:spAutoFit/>
          </a:bodyPr>
          <a:lstStyle/>
          <a:p>
            <a:pPr algn="ctr"/>
            <a:r>
              <a:rPr lang="en-GB" sz="3000" b="1" dirty="0">
                <a:latin typeface="Modern Love Caps" panose="04070805081001020A01" pitchFamily="82" charset="0"/>
              </a:rPr>
              <a:t>A WORLD IN </a:t>
            </a:r>
          </a:p>
          <a:p>
            <a:pPr algn="ctr"/>
            <a:r>
              <a:rPr lang="en-GB" sz="3000" b="1" dirty="0">
                <a:latin typeface="Modern Love Caps" panose="04070805081001020A01" pitchFamily="82" charset="0"/>
              </a:rPr>
              <a:t>RAPID FORMATION</a:t>
            </a:r>
          </a:p>
        </p:txBody>
      </p:sp>
      <p:sp>
        <p:nvSpPr>
          <p:cNvPr id="8" name="Rectangle 7">
            <a:extLst>
              <a:ext uri="{FF2B5EF4-FFF2-40B4-BE49-F238E27FC236}">
                <a16:creationId xmlns:a16="http://schemas.microsoft.com/office/drawing/2014/main" id="{9E4E2D36-819A-0707-CD9C-139CDA87C689}"/>
              </a:ext>
            </a:extLst>
          </p:cNvPr>
          <p:cNvSpPr/>
          <p:nvPr/>
        </p:nvSpPr>
        <p:spPr>
          <a:xfrm>
            <a:off x="368568" y="1049666"/>
            <a:ext cx="8595920" cy="728043"/>
          </a:xfrm>
          <a:prstGeom prst="rect">
            <a:avLst/>
          </a:prstGeom>
          <a:gradFill flip="none" rotWithShape="1">
            <a:gsLst>
              <a:gs pos="0">
                <a:srgbClr val="00FFFF"/>
              </a:gs>
              <a:gs pos="88000">
                <a:srgbClr val="FFFF00"/>
              </a:gs>
              <a:gs pos="27000">
                <a:schemeClr val="accent1">
                  <a:lumMod val="45000"/>
                  <a:lumOff val="55000"/>
                </a:schemeClr>
              </a:gs>
              <a:gs pos="68000">
                <a:srgbClr val="43F52B"/>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t> </a:t>
            </a:r>
          </a:p>
        </p:txBody>
      </p:sp>
      <p:sp>
        <p:nvSpPr>
          <p:cNvPr id="9" name="TextBox 8">
            <a:extLst>
              <a:ext uri="{FF2B5EF4-FFF2-40B4-BE49-F238E27FC236}">
                <a16:creationId xmlns:a16="http://schemas.microsoft.com/office/drawing/2014/main" id="{CFAA1785-A964-5341-910E-218F2BFE8A9D}"/>
              </a:ext>
            </a:extLst>
          </p:cNvPr>
          <p:cNvSpPr txBox="1"/>
          <p:nvPr/>
        </p:nvSpPr>
        <p:spPr>
          <a:xfrm>
            <a:off x="291976" y="1821849"/>
            <a:ext cx="1399703" cy="369332"/>
          </a:xfrm>
          <a:prstGeom prst="rect">
            <a:avLst/>
          </a:prstGeom>
          <a:noFill/>
        </p:spPr>
        <p:txBody>
          <a:bodyPr wrap="square" rtlCol="0">
            <a:spAutoFit/>
          </a:bodyPr>
          <a:lstStyle/>
          <a:p>
            <a:r>
              <a:rPr lang="en-GB" b="1" dirty="0"/>
              <a:t>200,000</a:t>
            </a:r>
          </a:p>
        </p:txBody>
      </p:sp>
      <p:sp>
        <p:nvSpPr>
          <p:cNvPr id="10" name="TextBox 9">
            <a:extLst>
              <a:ext uri="{FF2B5EF4-FFF2-40B4-BE49-F238E27FC236}">
                <a16:creationId xmlns:a16="http://schemas.microsoft.com/office/drawing/2014/main" id="{2F0FF8AC-CA3A-4ED1-6391-1F9C06A46427}"/>
              </a:ext>
            </a:extLst>
          </p:cNvPr>
          <p:cNvSpPr txBox="1"/>
          <p:nvPr/>
        </p:nvSpPr>
        <p:spPr>
          <a:xfrm>
            <a:off x="357124" y="1232929"/>
            <a:ext cx="2159502" cy="415498"/>
          </a:xfrm>
          <a:prstGeom prst="rect">
            <a:avLst/>
          </a:prstGeom>
          <a:noFill/>
        </p:spPr>
        <p:txBody>
          <a:bodyPr wrap="none" rtlCol="0">
            <a:spAutoFit/>
          </a:bodyPr>
          <a:lstStyle/>
          <a:p>
            <a:r>
              <a:rPr lang="en-GB" sz="2100" b="1" dirty="0">
                <a:latin typeface="Dreaming Outloud Pro" panose="03050502040302030504" pitchFamily="66" charset="0"/>
                <a:cs typeface="Dreaming Outloud Pro" panose="03050502040302030504" pitchFamily="66" charset="0"/>
              </a:rPr>
              <a:t>Hunter-gatherers</a:t>
            </a:r>
          </a:p>
        </p:txBody>
      </p:sp>
      <p:sp>
        <p:nvSpPr>
          <p:cNvPr id="13" name="TextBox 12">
            <a:extLst>
              <a:ext uri="{FF2B5EF4-FFF2-40B4-BE49-F238E27FC236}">
                <a16:creationId xmlns:a16="http://schemas.microsoft.com/office/drawing/2014/main" id="{45D0F66B-301A-B03C-33FD-2A062FAD5842}"/>
              </a:ext>
            </a:extLst>
          </p:cNvPr>
          <p:cNvSpPr txBox="1"/>
          <p:nvPr/>
        </p:nvSpPr>
        <p:spPr>
          <a:xfrm>
            <a:off x="3223680" y="1177475"/>
            <a:ext cx="1428020" cy="415498"/>
          </a:xfrm>
          <a:prstGeom prst="rect">
            <a:avLst/>
          </a:prstGeom>
          <a:noFill/>
        </p:spPr>
        <p:txBody>
          <a:bodyPr wrap="none" rtlCol="0">
            <a:spAutoFit/>
          </a:bodyPr>
          <a:lstStyle/>
          <a:p>
            <a:r>
              <a:rPr lang="en-GB" sz="2100" b="1" dirty="0">
                <a:latin typeface="Dreaming Outloud Pro" panose="03050502040302030504" pitchFamily="66" charset="0"/>
                <a:cs typeface="Dreaming Outloud Pro" panose="03050502040302030504" pitchFamily="66" charset="0"/>
              </a:rPr>
              <a:t>Agriculture</a:t>
            </a:r>
          </a:p>
        </p:txBody>
      </p:sp>
      <p:sp>
        <p:nvSpPr>
          <p:cNvPr id="14" name="TextBox 13">
            <a:extLst>
              <a:ext uri="{FF2B5EF4-FFF2-40B4-BE49-F238E27FC236}">
                <a16:creationId xmlns:a16="http://schemas.microsoft.com/office/drawing/2014/main" id="{092FEA02-26F4-F124-5D31-F97664F12362}"/>
              </a:ext>
            </a:extLst>
          </p:cNvPr>
          <p:cNvSpPr txBox="1"/>
          <p:nvPr/>
        </p:nvSpPr>
        <p:spPr>
          <a:xfrm>
            <a:off x="6130636" y="1035981"/>
            <a:ext cx="1558214" cy="738664"/>
          </a:xfrm>
          <a:prstGeom prst="rect">
            <a:avLst/>
          </a:prstGeom>
          <a:noFill/>
        </p:spPr>
        <p:txBody>
          <a:bodyPr wrap="square" rtlCol="0">
            <a:spAutoFit/>
          </a:bodyPr>
          <a:lstStyle/>
          <a:p>
            <a:r>
              <a:rPr lang="en-GB" sz="2100" b="1" dirty="0">
                <a:latin typeface="Dreaming Outloud Pro" panose="03050502040302030504" pitchFamily="66" charset="0"/>
                <a:cs typeface="Dreaming Outloud Pro" panose="03050502040302030504" pitchFamily="66" charset="0"/>
              </a:rPr>
              <a:t>Science</a:t>
            </a:r>
          </a:p>
          <a:p>
            <a:r>
              <a:rPr lang="en-GB" sz="2100" b="1" dirty="0">
                <a:latin typeface="Dreaming Outloud Pro" panose="03050502040302030504" pitchFamily="66" charset="0"/>
                <a:cs typeface="Dreaming Outloud Pro" panose="03050502040302030504" pitchFamily="66" charset="0"/>
              </a:rPr>
              <a:t>  industry</a:t>
            </a:r>
          </a:p>
        </p:txBody>
      </p:sp>
      <p:sp>
        <p:nvSpPr>
          <p:cNvPr id="17" name="TextBox 16">
            <a:extLst>
              <a:ext uri="{FF2B5EF4-FFF2-40B4-BE49-F238E27FC236}">
                <a16:creationId xmlns:a16="http://schemas.microsoft.com/office/drawing/2014/main" id="{392132B8-709A-62AC-871F-C8A42228C6A4}"/>
              </a:ext>
            </a:extLst>
          </p:cNvPr>
          <p:cNvSpPr txBox="1"/>
          <p:nvPr/>
        </p:nvSpPr>
        <p:spPr>
          <a:xfrm>
            <a:off x="2984384" y="1798715"/>
            <a:ext cx="1189632" cy="369332"/>
          </a:xfrm>
          <a:prstGeom prst="rect">
            <a:avLst/>
          </a:prstGeom>
          <a:noFill/>
        </p:spPr>
        <p:txBody>
          <a:bodyPr wrap="square" rtlCol="0">
            <a:spAutoFit/>
          </a:bodyPr>
          <a:lstStyle/>
          <a:p>
            <a:r>
              <a:rPr lang="en-GB" b="1" dirty="0"/>
              <a:t>10,000</a:t>
            </a:r>
          </a:p>
        </p:txBody>
      </p:sp>
      <p:sp>
        <p:nvSpPr>
          <p:cNvPr id="19" name="TextBox 18">
            <a:extLst>
              <a:ext uri="{FF2B5EF4-FFF2-40B4-BE49-F238E27FC236}">
                <a16:creationId xmlns:a16="http://schemas.microsoft.com/office/drawing/2014/main" id="{6E4B46A9-F165-6000-820C-12A0801AE7C3}"/>
              </a:ext>
            </a:extLst>
          </p:cNvPr>
          <p:cNvSpPr txBox="1"/>
          <p:nvPr/>
        </p:nvSpPr>
        <p:spPr>
          <a:xfrm>
            <a:off x="5838759" y="1780697"/>
            <a:ext cx="697627" cy="369332"/>
          </a:xfrm>
          <a:prstGeom prst="rect">
            <a:avLst/>
          </a:prstGeom>
          <a:noFill/>
        </p:spPr>
        <p:txBody>
          <a:bodyPr wrap="none" rtlCol="0">
            <a:spAutoFit/>
          </a:bodyPr>
          <a:lstStyle/>
          <a:p>
            <a:r>
              <a:rPr lang="en-GB" b="1" dirty="0"/>
              <a:t>1550</a:t>
            </a:r>
          </a:p>
        </p:txBody>
      </p:sp>
      <p:sp>
        <p:nvSpPr>
          <p:cNvPr id="32" name="TextBox 31">
            <a:extLst>
              <a:ext uri="{FF2B5EF4-FFF2-40B4-BE49-F238E27FC236}">
                <a16:creationId xmlns:a16="http://schemas.microsoft.com/office/drawing/2014/main" id="{A896CF91-25F3-6F3E-FE4A-1D2E506A029E}"/>
              </a:ext>
            </a:extLst>
          </p:cNvPr>
          <p:cNvSpPr txBox="1"/>
          <p:nvPr/>
        </p:nvSpPr>
        <p:spPr>
          <a:xfrm>
            <a:off x="7165293" y="1773113"/>
            <a:ext cx="729542" cy="369332"/>
          </a:xfrm>
          <a:prstGeom prst="rect">
            <a:avLst/>
          </a:prstGeom>
          <a:noFill/>
        </p:spPr>
        <p:txBody>
          <a:bodyPr wrap="square" rtlCol="0">
            <a:spAutoFit/>
          </a:bodyPr>
          <a:lstStyle/>
          <a:p>
            <a:r>
              <a:rPr lang="en-GB" b="1" dirty="0"/>
              <a:t>1950</a:t>
            </a:r>
          </a:p>
        </p:txBody>
      </p:sp>
      <p:sp>
        <p:nvSpPr>
          <p:cNvPr id="34" name="TextBox 33">
            <a:extLst>
              <a:ext uri="{FF2B5EF4-FFF2-40B4-BE49-F238E27FC236}">
                <a16:creationId xmlns:a16="http://schemas.microsoft.com/office/drawing/2014/main" id="{B1D8F5E3-7FFC-7D62-5CD5-BFFB9FA7C120}"/>
              </a:ext>
            </a:extLst>
          </p:cNvPr>
          <p:cNvSpPr txBox="1"/>
          <p:nvPr/>
        </p:nvSpPr>
        <p:spPr>
          <a:xfrm>
            <a:off x="6467666" y="1774645"/>
            <a:ext cx="697627" cy="369332"/>
          </a:xfrm>
          <a:prstGeom prst="rect">
            <a:avLst/>
          </a:prstGeom>
          <a:noFill/>
        </p:spPr>
        <p:txBody>
          <a:bodyPr wrap="none" rtlCol="0">
            <a:spAutoFit/>
          </a:bodyPr>
          <a:lstStyle/>
          <a:p>
            <a:r>
              <a:rPr lang="en-GB" b="1" dirty="0"/>
              <a:t>1750</a:t>
            </a:r>
          </a:p>
        </p:txBody>
      </p:sp>
      <p:pic>
        <p:nvPicPr>
          <p:cNvPr id="38" name="Picture 37">
            <a:extLst>
              <a:ext uri="{FF2B5EF4-FFF2-40B4-BE49-F238E27FC236}">
                <a16:creationId xmlns:a16="http://schemas.microsoft.com/office/drawing/2014/main" id="{1675456C-44E7-31B0-20B9-D3246B426D1E}"/>
              </a:ext>
            </a:extLst>
          </p:cNvPr>
          <p:cNvPicPr>
            <a:picLocks noChangeAspect="1"/>
          </p:cNvPicPr>
          <p:nvPr/>
        </p:nvPicPr>
        <p:blipFill>
          <a:blip r:embed="rId3"/>
          <a:stretch>
            <a:fillRect/>
          </a:stretch>
        </p:blipFill>
        <p:spPr>
          <a:xfrm>
            <a:off x="291976" y="2636017"/>
            <a:ext cx="3550938" cy="3535952"/>
          </a:xfrm>
          <a:prstGeom prst="rect">
            <a:avLst/>
          </a:prstGeom>
        </p:spPr>
      </p:pic>
      <p:sp>
        <p:nvSpPr>
          <p:cNvPr id="39" name="TextBox 38">
            <a:extLst>
              <a:ext uri="{FF2B5EF4-FFF2-40B4-BE49-F238E27FC236}">
                <a16:creationId xmlns:a16="http://schemas.microsoft.com/office/drawing/2014/main" id="{B59F4C10-706F-C336-8EC8-B8C84376ED18}"/>
              </a:ext>
            </a:extLst>
          </p:cNvPr>
          <p:cNvSpPr txBox="1"/>
          <p:nvPr/>
        </p:nvSpPr>
        <p:spPr>
          <a:xfrm>
            <a:off x="537562" y="3731615"/>
            <a:ext cx="2931348" cy="415498"/>
          </a:xfrm>
          <a:prstGeom prst="rect">
            <a:avLst/>
          </a:prstGeom>
          <a:noFill/>
        </p:spPr>
        <p:txBody>
          <a:bodyPr wrap="square" rtlCol="0">
            <a:spAutoFit/>
          </a:bodyPr>
          <a:lstStyle/>
          <a:p>
            <a:r>
              <a:rPr lang="en-GB" sz="2100" b="1" dirty="0">
                <a:latin typeface="Dreaming Outloud Pro" panose="03050502040302030504" pitchFamily="66" charset="0"/>
                <a:cs typeface="Dreaming Outloud Pro" panose="03050502040302030504" pitchFamily="66" charset="0"/>
              </a:rPr>
              <a:t>The Great Acceleration</a:t>
            </a:r>
          </a:p>
        </p:txBody>
      </p:sp>
      <p:sp>
        <p:nvSpPr>
          <p:cNvPr id="40" name="TextBox 39">
            <a:extLst>
              <a:ext uri="{FF2B5EF4-FFF2-40B4-BE49-F238E27FC236}">
                <a16:creationId xmlns:a16="http://schemas.microsoft.com/office/drawing/2014/main" id="{0226FAE7-B68D-B856-BFA6-FAC88EBAD3AB}"/>
              </a:ext>
            </a:extLst>
          </p:cNvPr>
          <p:cNvSpPr txBox="1"/>
          <p:nvPr/>
        </p:nvSpPr>
        <p:spPr>
          <a:xfrm>
            <a:off x="2338884" y="5350635"/>
            <a:ext cx="750112" cy="369332"/>
          </a:xfrm>
          <a:prstGeom prst="rect">
            <a:avLst/>
          </a:prstGeom>
          <a:noFill/>
        </p:spPr>
        <p:txBody>
          <a:bodyPr wrap="square" rtlCol="0">
            <a:spAutoFit/>
          </a:bodyPr>
          <a:lstStyle/>
          <a:p>
            <a:r>
              <a:rPr lang="en-GB" b="1" dirty="0"/>
              <a:t>1950</a:t>
            </a:r>
          </a:p>
        </p:txBody>
      </p:sp>
      <p:sp>
        <p:nvSpPr>
          <p:cNvPr id="41" name="TextBox 40">
            <a:extLst>
              <a:ext uri="{FF2B5EF4-FFF2-40B4-BE49-F238E27FC236}">
                <a16:creationId xmlns:a16="http://schemas.microsoft.com/office/drawing/2014/main" id="{38985275-BF57-BF1C-E895-84058C400A18}"/>
              </a:ext>
            </a:extLst>
          </p:cNvPr>
          <p:cNvSpPr txBox="1"/>
          <p:nvPr/>
        </p:nvSpPr>
        <p:spPr>
          <a:xfrm>
            <a:off x="3015613" y="2636016"/>
            <a:ext cx="729543" cy="369332"/>
          </a:xfrm>
          <a:prstGeom prst="rect">
            <a:avLst/>
          </a:prstGeom>
          <a:noFill/>
        </p:spPr>
        <p:txBody>
          <a:bodyPr wrap="square" rtlCol="0">
            <a:spAutoFit/>
          </a:bodyPr>
          <a:lstStyle/>
          <a:p>
            <a:r>
              <a:rPr lang="en-GB" b="1" dirty="0"/>
              <a:t>2020</a:t>
            </a:r>
          </a:p>
        </p:txBody>
      </p:sp>
      <p:sp>
        <p:nvSpPr>
          <p:cNvPr id="3" name="TextBox 2">
            <a:extLst>
              <a:ext uri="{FF2B5EF4-FFF2-40B4-BE49-F238E27FC236}">
                <a16:creationId xmlns:a16="http://schemas.microsoft.com/office/drawing/2014/main" id="{4B06CB8A-EFB2-5359-E055-8B6765797597}"/>
              </a:ext>
            </a:extLst>
          </p:cNvPr>
          <p:cNvSpPr txBox="1"/>
          <p:nvPr/>
        </p:nvSpPr>
        <p:spPr>
          <a:xfrm>
            <a:off x="8459551" y="1091696"/>
            <a:ext cx="397866" cy="646331"/>
          </a:xfrm>
          <a:prstGeom prst="rect">
            <a:avLst/>
          </a:prstGeom>
          <a:noFill/>
        </p:spPr>
        <p:txBody>
          <a:bodyPr wrap="none" rtlCol="0">
            <a:spAutoFit/>
          </a:bodyPr>
          <a:lstStyle/>
          <a:p>
            <a:r>
              <a:rPr lang="en-GB" sz="3600" b="1" dirty="0">
                <a:latin typeface="Dreaming Outloud Pro" panose="03050502040302030504" pitchFamily="66" charset="0"/>
                <a:cs typeface="Dreaming Outloud Pro" panose="03050502040302030504" pitchFamily="66" charset="0"/>
              </a:rPr>
              <a:t>?</a:t>
            </a:r>
          </a:p>
        </p:txBody>
      </p:sp>
      <p:sp>
        <p:nvSpPr>
          <p:cNvPr id="6" name="TextBox 5">
            <a:extLst>
              <a:ext uri="{FF2B5EF4-FFF2-40B4-BE49-F238E27FC236}">
                <a16:creationId xmlns:a16="http://schemas.microsoft.com/office/drawing/2014/main" id="{8568E261-C1D1-E457-2767-38B9461DB5E5}"/>
              </a:ext>
            </a:extLst>
          </p:cNvPr>
          <p:cNvSpPr txBox="1"/>
          <p:nvPr/>
        </p:nvSpPr>
        <p:spPr>
          <a:xfrm>
            <a:off x="8335151" y="1758853"/>
            <a:ext cx="729542" cy="369332"/>
          </a:xfrm>
          <a:prstGeom prst="rect">
            <a:avLst/>
          </a:prstGeom>
          <a:noFill/>
        </p:spPr>
        <p:txBody>
          <a:bodyPr wrap="square" rtlCol="0">
            <a:spAutoFit/>
          </a:bodyPr>
          <a:lstStyle/>
          <a:p>
            <a:r>
              <a:rPr lang="en-GB" b="1" dirty="0"/>
              <a:t>2100</a:t>
            </a:r>
          </a:p>
        </p:txBody>
      </p:sp>
      <p:pic>
        <p:nvPicPr>
          <p:cNvPr id="15" name="Picture 14">
            <a:extLst>
              <a:ext uri="{FF2B5EF4-FFF2-40B4-BE49-F238E27FC236}">
                <a16:creationId xmlns:a16="http://schemas.microsoft.com/office/drawing/2014/main" id="{B323778F-4CA9-237B-E8E2-69917830F922}"/>
              </a:ext>
            </a:extLst>
          </p:cNvPr>
          <p:cNvPicPr>
            <a:picLocks noChangeAspect="1"/>
          </p:cNvPicPr>
          <p:nvPr/>
        </p:nvPicPr>
        <p:blipFill>
          <a:blip r:embed="rId4"/>
          <a:stretch>
            <a:fillRect/>
          </a:stretch>
        </p:blipFill>
        <p:spPr>
          <a:xfrm>
            <a:off x="3970597" y="2611574"/>
            <a:ext cx="5084711" cy="3535951"/>
          </a:xfrm>
          <a:prstGeom prst="rect">
            <a:avLst/>
          </a:prstGeom>
        </p:spPr>
      </p:pic>
      <p:sp>
        <p:nvSpPr>
          <p:cNvPr id="16" name="Arrow: Right 15">
            <a:extLst>
              <a:ext uri="{FF2B5EF4-FFF2-40B4-BE49-F238E27FC236}">
                <a16:creationId xmlns:a16="http://schemas.microsoft.com/office/drawing/2014/main" id="{2B6BD9DE-DF5D-EA2D-E741-36405850B480}"/>
              </a:ext>
            </a:extLst>
          </p:cNvPr>
          <p:cNvSpPr/>
          <p:nvPr/>
        </p:nvSpPr>
        <p:spPr>
          <a:xfrm rot="18953376">
            <a:off x="4909266" y="4808323"/>
            <a:ext cx="3815265" cy="6133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8" name="TextBox 17">
            <a:extLst>
              <a:ext uri="{FF2B5EF4-FFF2-40B4-BE49-F238E27FC236}">
                <a16:creationId xmlns:a16="http://schemas.microsoft.com/office/drawing/2014/main" id="{F1F29BBF-5863-8468-294C-38EDFD65BAE0}"/>
              </a:ext>
            </a:extLst>
          </p:cNvPr>
          <p:cNvSpPr txBox="1"/>
          <p:nvPr/>
        </p:nvSpPr>
        <p:spPr>
          <a:xfrm rot="18930098">
            <a:off x="7429745" y="3865387"/>
            <a:ext cx="930178" cy="369332"/>
          </a:xfrm>
          <a:prstGeom prst="rect">
            <a:avLst/>
          </a:prstGeom>
          <a:noFill/>
        </p:spPr>
        <p:txBody>
          <a:bodyPr wrap="square" rtlCol="0">
            <a:spAutoFit/>
          </a:bodyPr>
          <a:lstStyle/>
          <a:p>
            <a:r>
              <a:rPr lang="en-GB" b="1" dirty="0"/>
              <a:t>2100</a:t>
            </a:r>
          </a:p>
        </p:txBody>
      </p:sp>
      <p:sp>
        <p:nvSpPr>
          <p:cNvPr id="24" name="TextBox 23">
            <a:extLst>
              <a:ext uri="{FF2B5EF4-FFF2-40B4-BE49-F238E27FC236}">
                <a16:creationId xmlns:a16="http://schemas.microsoft.com/office/drawing/2014/main" id="{B73BB036-5A7E-F24C-610B-A8B365FA4829}"/>
              </a:ext>
            </a:extLst>
          </p:cNvPr>
          <p:cNvSpPr txBox="1"/>
          <p:nvPr/>
        </p:nvSpPr>
        <p:spPr>
          <a:xfrm rot="19044442">
            <a:off x="5347811" y="6032022"/>
            <a:ext cx="757807" cy="369332"/>
          </a:xfrm>
          <a:prstGeom prst="rect">
            <a:avLst/>
          </a:prstGeom>
          <a:noFill/>
        </p:spPr>
        <p:txBody>
          <a:bodyPr wrap="square" rtlCol="0">
            <a:spAutoFit/>
          </a:bodyPr>
          <a:lstStyle/>
          <a:p>
            <a:r>
              <a:rPr lang="en-GB" b="1" dirty="0"/>
              <a:t>1950</a:t>
            </a:r>
          </a:p>
        </p:txBody>
      </p:sp>
      <p:sp>
        <p:nvSpPr>
          <p:cNvPr id="25" name="TextBox 24">
            <a:extLst>
              <a:ext uri="{FF2B5EF4-FFF2-40B4-BE49-F238E27FC236}">
                <a16:creationId xmlns:a16="http://schemas.microsoft.com/office/drawing/2014/main" id="{236AA6B3-6B9D-94A6-43A0-CC92DD84D1E2}"/>
              </a:ext>
            </a:extLst>
          </p:cNvPr>
          <p:cNvSpPr txBox="1"/>
          <p:nvPr/>
        </p:nvSpPr>
        <p:spPr>
          <a:xfrm rot="18811439">
            <a:off x="6207902" y="5165970"/>
            <a:ext cx="729543" cy="369332"/>
          </a:xfrm>
          <a:prstGeom prst="rect">
            <a:avLst/>
          </a:prstGeom>
          <a:noFill/>
        </p:spPr>
        <p:txBody>
          <a:bodyPr wrap="square" rtlCol="0">
            <a:spAutoFit/>
          </a:bodyPr>
          <a:lstStyle/>
          <a:p>
            <a:r>
              <a:rPr lang="en-GB" b="1" dirty="0"/>
              <a:t>2000</a:t>
            </a:r>
          </a:p>
        </p:txBody>
      </p:sp>
      <p:sp>
        <p:nvSpPr>
          <p:cNvPr id="26" name="TextBox 25">
            <a:extLst>
              <a:ext uri="{FF2B5EF4-FFF2-40B4-BE49-F238E27FC236}">
                <a16:creationId xmlns:a16="http://schemas.microsoft.com/office/drawing/2014/main" id="{2C61CC38-AD2F-0360-B70F-EF960E7D507B}"/>
              </a:ext>
            </a:extLst>
          </p:cNvPr>
          <p:cNvSpPr txBox="1"/>
          <p:nvPr/>
        </p:nvSpPr>
        <p:spPr>
          <a:xfrm>
            <a:off x="7937285" y="3172948"/>
            <a:ext cx="397866" cy="646331"/>
          </a:xfrm>
          <a:prstGeom prst="rect">
            <a:avLst/>
          </a:prstGeom>
          <a:noFill/>
        </p:spPr>
        <p:txBody>
          <a:bodyPr wrap="none" rtlCol="0">
            <a:spAutoFit/>
          </a:bodyPr>
          <a:lstStyle/>
          <a:p>
            <a:r>
              <a:rPr lang="en-GB" sz="3600" b="1" dirty="0">
                <a:latin typeface="Dreaming Outloud Pro" panose="03050502040302030504" pitchFamily="66" charset="0"/>
                <a:cs typeface="Dreaming Outloud Pro" panose="03050502040302030504" pitchFamily="66" charset="0"/>
              </a:rPr>
              <a:t>?</a:t>
            </a:r>
          </a:p>
        </p:txBody>
      </p:sp>
    </p:spTree>
    <p:extLst>
      <p:ext uri="{BB962C8B-B14F-4D97-AF65-F5344CB8AC3E}">
        <p14:creationId xmlns:p14="http://schemas.microsoft.com/office/powerpoint/2010/main" val="85155627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E31D6-F3DA-4C7E-83A6-2F23A2D97C22}"/>
              </a:ext>
            </a:extLst>
          </p:cNvPr>
          <p:cNvPicPr>
            <a:picLocks noChangeAspect="1"/>
          </p:cNvPicPr>
          <p:nvPr/>
        </p:nvPicPr>
        <p:blipFill>
          <a:blip r:embed="rId2"/>
          <a:stretch>
            <a:fillRect/>
          </a:stretch>
        </p:blipFill>
        <p:spPr>
          <a:xfrm>
            <a:off x="503548" y="692696"/>
            <a:ext cx="8136904" cy="4192332"/>
          </a:xfrm>
          <a:prstGeom prst="rect">
            <a:avLst/>
          </a:prstGeom>
        </p:spPr>
      </p:pic>
      <p:pic>
        <p:nvPicPr>
          <p:cNvPr id="6" name="Picture 5">
            <a:extLst>
              <a:ext uri="{FF2B5EF4-FFF2-40B4-BE49-F238E27FC236}">
                <a16:creationId xmlns:a16="http://schemas.microsoft.com/office/drawing/2014/main" id="{A4B92F6B-F82E-4169-8FD0-0294D0DFBA84}"/>
              </a:ext>
            </a:extLst>
          </p:cNvPr>
          <p:cNvPicPr>
            <a:picLocks noChangeAspect="1"/>
          </p:cNvPicPr>
          <p:nvPr/>
        </p:nvPicPr>
        <p:blipFill>
          <a:blip r:embed="rId3"/>
          <a:stretch>
            <a:fillRect/>
          </a:stretch>
        </p:blipFill>
        <p:spPr>
          <a:xfrm>
            <a:off x="5658545" y="4770245"/>
            <a:ext cx="2880320" cy="809625"/>
          </a:xfrm>
          <a:prstGeom prst="rect">
            <a:avLst/>
          </a:prstGeom>
        </p:spPr>
      </p:pic>
      <p:sp>
        <p:nvSpPr>
          <p:cNvPr id="7" name="TextBox 6">
            <a:extLst>
              <a:ext uri="{FF2B5EF4-FFF2-40B4-BE49-F238E27FC236}">
                <a16:creationId xmlns:a16="http://schemas.microsoft.com/office/drawing/2014/main" id="{205400B5-59CC-49FD-BA8B-9627ED8BDBCD}"/>
              </a:ext>
            </a:extLst>
          </p:cNvPr>
          <p:cNvSpPr txBox="1"/>
          <p:nvPr/>
        </p:nvSpPr>
        <p:spPr>
          <a:xfrm>
            <a:off x="5658545" y="5601708"/>
            <a:ext cx="3366627" cy="923330"/>
          </a:xfrm>
          <a:prstGeom prst="rect">
            <a:avLst/>
          </a:prstGeom>
          <a:noFill/>
        </p:spPr>
        <p:txBody>
          <a:bodyPr wrap="none" rtlCol="0">
            <a:spAutoFit/>
          </a:bodyPr>
          <a:lstStyle/>
          <a:p>
            <a:r>
              <a:rPr lang="en-GB" b="1" dirty="0">
                <a:latin typeface="Arial Narrow" panose="020B0606020202030204" pitchFamily="34" charset="0"/>
              </a:rPr>
              <a:t>Absence of work for many enables </a:t>
            </a:r>
          </a:p>
          <a:p>
            <a:r>
              <a:rPr lang="en-GB" b="1" dirty="0">
                <a:latin typeface="Arial Narrow" panose="020B0606020202030204" pitchFamily="34" charset="0"/>
              </a:rPr>
              <a:t>people to contribute to society in </a:t>
            </a:r>
          </a:p>
          <a:p>
            <a:r>
              <a:rPr lang="en-GB" b="1" dirty="0">
                <a:latin typeface="Arial Narrow" panose="020B0606020202030204" pitchFamily="34" charset="0"/>
              </a:rPr>
              <a:t>ways other than paid work</a:t>
            </a:r>
          </a:p>
        </p:txBody>
      </p:sp>
      <p:sp>
        <p:nvSpPr>
          <p:cNvPr id="8" name="TextBox 7">
            <a:extLst>
              <a:ext uri="{FF2B5EF4-FFF2-40B4-BE49-F238E27FC236}">
                <a16:creationId xmlns:a16="http://schemas.microsoft.com/office/drawing/2014/main" id="{7BD79B86-5512-42F2-923D-15F6A9652E5E}"/>
              </a:ext>
            </a:extLst>
          </p:cNvPr>
          <p:cNvSpPr txBox="1"/>
          <p:nvPr/>
        </p:nvSpPr>
        <p:spPr>
          <a:xfrm>
            <a:off x="5664051" y="4067412"/>
            <a:ext cx="3577693" cy="646331"/>
          </a:xfrm>
          <a:prstGeom prst="rect">
            <a:avLst/>
          </a:prstGeom>
          <a:solidFill>
            <a:schemeClr val="bg1"/>
          </a:solidFill>
        </p:spPr>
        <p:txBody>
          <a:bodyPr wrap="square" rtlCol="0">
            <a:spAutoFit/>
          </a:bodyPr>
          <a:lstStyle/>
          <a:p>
            <a:r>
              <a:rPr lang="en-GB" b="1" dirty="0">
                <a:latin typeface="Arial Narrow" panose="020B0606020202030204" pitchFamily="34" charset="0"/>
              </a:rPr>
              <a:t>Many roles &amp; careers – </a:t>
            </a:r>
          </a:p>
          <a:p>
            <a:r>
              <a:rPr lang="en-GB" b="1" dirty="0">
                <a:latin typeface="Arial Narrow" panose="020B0606020202030204" pitchFamily="34" charset="0"/>
              </a:rPr>
              <a:t>regenerating self many times</a:t>
            </a:r>
          </a:p>
        </p:txBody>
      </p:sp>
      <p:sp>
        <p:nvSpPr>
          <p:cNvPr id="9" name="TextBox 8">
            <a:extLst>
              <a:ext uri="{FF2B5EF4-FFF2-40B4-BE49-F238E27FC236}">
                <a16:creationId xmlns:a16="http://schemas.microsoft.com/office/drawing/2014/main" id="{07214B5F-C291-43E2-98B4-EB4689A0F941}"/>
              </a:ext>
            </a:extLst>
          </p:cNvPr>
          <p:cNvSpPr txBox="1"/>
          <p:nvPr/>
        </p:nvSpPr>
        <p:spPr>
          <a:xfrm>
            <a:off x="2411760" y="4126345"/>
            <a:ext cx="2978701" cy="861774"/>
          </a:xfrm>
          <a:prstGeom prst="rect">
            <a:avLst/>
          </a:prstGeom>
          <a:solidFill>
            <a:schemeClr val="bg1"/>
          </a:solidFill>
        </p:spPr>
        <p:txBody>
          <a:bodyPr wrap="none" rtlCol="0">
            <a:spAutoFit/>
          </a:bodyPr>
          <a:lstStyle/>
          <a:p>
            <a:r>
              <a:rPr lang="en-GB" b="1" dirty="0">
                <a:latin typeface="Arial Narrow" panose="020B0606020202030204" pitchFamily="34" charset="0"/>
              </a:rPr>
              <a:t>Single or dual career pathways</a:t>
            </a:r>
          </a:p>
          <a:p>
            <a:endParaRPr lang="en-GB" sz="1600" dirty="0">
              <a:latin typeface="Arial Narrow" panose="020B0606020202030204" pitchFamily="34" charset="0"/>
            </a:endParaRPr>
          </a:p>
          <a:p>
            <a:endParaRPr lang="en-GB" sz="1600" dirty="0">
              <a:latin typeface="Arial Narrow" panose="020B0606020202030204" pitchFamily="34" charset="0"/>
            </a:endParaRPr>
          </a:p>
        </p:txBody>
      </p:sp>
      <p:sp>
        <p:nvSpPr>
          <p:cNvPr id="10" name="TextBox 9">
            <a:extLst>
              <a:ext uri="{FF2B5EF4-FFF2-40B4-BE49-F238E27FC236}">
                <a16:creationId xmlns:a16="http://schemas.microsoft.com/office/drawing/2014/main" id="{F7D7D9E7-857A-426F-8DF7-543A558D5897}"/>
              </a:ext>
            </a:extLst>
          </p:cNvPr>
          <p:cNvSpPr txBox="1"/>
          <p:nvPr/>
        </p:nvSpPr>
        <p:spPr>
          <a:xfrm>
            <a:off x="5652120" y="2496474"/>
            <a:ext cx="3467616" cy="646331"/>
          </a:xfrm>
          <a:prstGeom prst="rect">
            <a:avLst/>
          </a:prstGeom>
          <a:solidFill>
            <a:schemeClr val="bg1"/>
          </a:solidFill>
        </p:spPr>
        <p:txBody>
          <a:bodyPr wrap="none" rtlCol="0">
            <a:spAutoFit/>
          </a:bodyPr>
          <a:lstStyle/>
          <a:p>
            <a:r>
              <a:rPr lang="en-GB" b="1" dirty="0">
                <a:latin typeface="Arial Narrow" panose="020B0606020202030204" pitchFamily="34" charset="0"/>
              </a:rPr>
              <a:t>Continuously learning and adapting </a:t>
            </a:r>
          </a:p>
          <a:p>
            <a:r>
              <a:rPr lang="en-GB" b="1" dirty="0">
                <a:latin typeface="Arial Narrow" panose="020B0606020202030204" pitchFamily="34" charset="0"/>
              </a:rPr>
              <a:t>to new technologies and AI</a:t>
            </a:r>
          </a:p>
        </p:txBody>
      </p:sp>
      <p:sp>
        <p:nvSpPr>
          <p:cNvPr id="11" name="TextBox 10">
            <a:extLst>
              <a:ext uri="{FF2B5EF4-FFF2-40B4-BE49-F238E27FC236}">
                <a16:creationId xmlns:a16="http://schemas.microsoft.com/office/drawing/2014/main" id="{DD10F62F-CC15-4173-8D91-343A01FCF76B}"/>
              </a:ext>
            </a:extLst>
          </p:cNvPr>
          <p:cNvSpPr txBox="1"/>
          <p:nvPr/>
        </p:nvSpPr>
        <p:spPr>
          <a:xfrm>
            <a:off x="118828" y="5889122"/>
            <a:ext cx="5575565" cy="830997"/>
          </a:xfrm>
          <a:prstGeom prst="rect">
            <a:avLst/>
          </a:prstGeom>
          <a:noFill/>
        </p:spPr>
        <p:txBody>
          <a:bodyPr wrap="none" rtlCol="0">
            <a:spAutoFit/>
          </a:bodyPr>
          <a:lstStyle/>
          <a:p>
            <a:r>
              <a:rPr lang="en-GB" sz="2400" b="1" dirty="0">
                <a:latin typeface="Arial Narrow" panose="020B0606020202030204" pitchFamily="34" charset="0"/>
              </a:rPr>
              <a:t>Human engagement with technology &amp; work </a:t>
            </a:r>
          </a:p>
          <a:p>
            <a:r>
              <a:rPr lang="en-GB" sz="2400" dirty="0">
                <a:latin typeface="Arial Narrow" panose="020B0606020202030204" pitchFamily="34" charset="0"/>
              </a:rPr>
              <a:t>Adapted from </a:t>
            </a:r>
            <a:r>
              <a:rPr lang="en-US" sz="2400" dirty="0">
                <a:effectLst/>
                <a:latin typeface="Arial Narrow" panose="020B0606020202030204" pitchFamily="34" charset="0"/>
                <a:ea typeface="Calibri" panose="020F0502020204030204" pitchFamily="34" charset="0"/>
                <a:cs typeface="Times New Roman" panose="02020603050405020304" pitchFamily="18" charset="0"/>
              </a:rPr>
              <a:t>Luksha</a:t>
            </a:r>
            <a:r>
              <a:rPr lang="en-US" sz="2400" dirty="0">
                <a:latin typeface="Arial Narrow" panose="020B0606020202030204" pitchFamily="34" charset="0"/>
                <a:ea typeface="Calibri" panose="020F0502020204030204" pitchFamily="34" charset="0"/>
                <a:cs typeface="Times New Roman" panose="02020603050405020304" pitchFamily="18" charset="0"/>
              </a:rPr>
              <a:t> </a:t>
            </a:r>
            <a:r>
              <a:rPr lang="en-US" sz="2400" dirty="0">
                <a:effectLst/>
                <a:latin typeface="Arial Narrow" panose="020B0606020202030204" pitchFamily="34" charset="0"/>
                <a:ea typeface="Calibri" panose="020F0502020204030204" pitchFamily="34" charset="0"/>
                <a:cs typeface="Times New Roman" panose="02020603050405020304" pitchFamily="18" charset="0"/>
              </a:rPr>
              <a:t>&amp; Witold (2020) </a:t>
            </a:r>
            <a:endParaRPr lang="en-GB" sz="2400" dirty="0">
              <a:latin typeface="Arial Narrow" panose="020B0606020202030204" pitchFamily="34" charset="0"/>
            </a:endParaRPr>
          </a:p>
        </p:txBody>
      </p:sp>
      <p:sp>
        <p:nvSpPr>
          <p:cNvPr id="12" name="Arrow: Right 11">
            <a:extLst>
              <a:ext uri="{FF2B5EF4-FFF2-40B4-BE49-F238E27FC236}">
                <a16:creationId xmlns:a16="http://schemas.microsoft.com/office/drawing/2014/main" id="{4CFDA838-DE8B-4EA7-B9B1-B3E6089B3084}"/>
              </a:ext>
            </a:extLst>
          </p:cNvPr>
          <p:cNvSpPr/>
          <p:nvPr/>
        </p:nvSpPr>
        <p:spPr>
          <a:xfrm>
            <a:off x="6912260" y="5107340"/>
            <a:ext cx="360040" cy="20015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F2B81F3F-0C0D-4E83-96F2-6B0DE12D7D2E}"/>
              </a:ext>
            </a:extLst>
          </p:cNvPr>
          <p:cNvSpPr/>
          <p:nvPr/>
        </p:nvSpPr>
        <p:spPr>
          <a:xfrm>
            <a:off x="7537192" y="5107339"/>
            <a:ext cx="491192" cy="20015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5A084C4-4219-4994-8872-5D722F52BC9A}"/>
              </a:ext>
            </a:extLst>
          </p:cNvPr>
          <p:cNvSpPr txBox="1"/>
          <p:nvPr/>
        </p:nvSpPr>
        <p:spPr>
          <a:xfrm>
            <a:off x="649162" y="107920"/>
            <a:ext cx="7991290" cy="646331"/>
          </a:xfrm>
          <a:prstGeom prst="rect">
            <a:avLst/>
          </a:prstGeom>
          <a:noFill/>
        </p:spPr>
        <p:txBody>
          <a:bodyPr wrap="none" rtlCol="0">
            <a:spAutoFit/>
          </a:bodyPr>
          <a:lstStyle/>
          <a:p>
            <a:r>
              <a:rPr lang="en-GB" sz="3600" b="1" dirty="0">
                <a:latin typeface="Modern Love Caps" panose="04070805081001020A01" pitchFamily="82" charset="0"/>
              </a:rPr>
              <a:t>Sustaining self through a lifetime of work</a:t>
            </a:r>
          </a:p>
        </p:txBody>
      </p:sp>
      <p:sp>
        <p:nvSpPr>
          <p:cNvPr id="4" name="TextBox 3">
            <a:extLst>
              <a:ext uri="{FF2B5EF4-FFF2-40B4-BE49-F238E27FC236}">
                <a16:creationId xmlns:a16="http://schemas.microsoft.com/office/drawing/2014/main" id="{27EA2CEC-F0B4-07C8-C0F6-D3527CB711FE}"/>
              </a:ext>
            </a:extLst>
          </p:cNvPr>
          <p:cNvSpPr txBox="1"/>
          <p:nvPr/>
        </p:nvSpPr>
        <p:spPr>
          <a:xfrm>
            <a:off x="2440019" y="5154795"/>
            <a:ext cx="3012941" cy="369332"/>
          </a:xfrm>
          <a:prstGeom prst="rect">
            <a:avLst/>
          </a:prstGeom>
          <a:noFill/>
        </p:spPr>
        <p:txBody>
          <a:bodyPr wrap="none" rtlCol="0">
            <a:spAutoFit/>
          </a:bodyPr>
          <a:lstStyle/>
          <a:p>
            <a:r>
              <a:rPr lang="en-GB" b="1" dirty="0">
                <a:latin typeface="Arial Narrow" panose="020B0606020202030204" pitchFamily="34" charset="0"/>
              </a:rPr>
              <a:t>You can find work if you want it</a:t>
            </a:r>
          </a:p>
        </p:txBody>
      </p:sp>
      <p:pic>
        <p:nvPicPr>
          <p:cNvPr id="13" name="Picture 12">
            <a:extLst>
              <a:ext uri="{FF2B5EF4-FFF2-40B4-BE49-F238E27FC236}">
                <a16:creationId xmlns:a16="http://schemas.microsoft.com/office/drawing/2014/main" id="{A507B8BC-D58D-9B64-3853-28CF6EB258C7}"/>
              </a:ext>
            </a:extLst>
          </p:cNvPr>
          <p:cNvPicPr>
            <a:picLocks noChangeAspect="1"/>
          </p:cNvPicPr>
          <p:nvPr/>
        </p:nvPicPr>
        <p:blipFill>
          <a:blip r:embed="rId4"/>
          <a:stretch>
            <a:fillRect/>
          </a:stretch>
        </p:blipFill>
        <p:spPr>
          <a:xfrm>
            <a:off x="3275856" y="4653137"/>
            <a:ext cx="1031458" cy="475280"/>
          </a:xfrm>
          <a:prstGeom prst="rect">
            <a:avLst/>
          </a:prstGeom>
        </p:spPr>
      </p:pic>
    </p:spTree>
    <p:extLst>
      <p:ext uri="{BB962C8B-B14F-4D97-AF65-F5344CB8AC3E}">
        <p14:creationId xmlns:p14="http://schemas.microsoft.com/office/powerpoint/2010/main" val="324549066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103465</TotalTime>
  <Words>3807</Words>
  <Application>Microsoft Office PowerPoint</Application>
  <PresentationFormat>On-screen Show (4:3)</PresentationFormat>
  <Paragraphs>571</Paragraphs>
  <Slides>36</Slides>
  <Notes>14</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53" baseType="lpstr">
      <vt:lpstr>Aharoni</vt:lpstr>
      <vt:lpstr>Arial</vt:lpstr>
      <vt:lpstr>Arial Narrow</vt:lpstr>
      <vt:lpstr>Calibri</vt:lpstr>
      <vt:lpstr>Calibri Light</vt:lpstr>
      <vt:lpstr>Cambria</vt:lpstr>
      <vt:lpstr>Comic Sans MS</vt:lpstr>
      <vt:lpstr>Congenial Black</vt:lpstr>
      <vt:lpstr>Dreaming Outloud Pro</vt:lpstr>
      <vt:lpstr>Modern Love Caps</vt:lpstr>
      <vt:lpstr>Times New Roman</vt:lpstr>
      <vt:lpstr>Trebuchet MS</vt:lpstr>
      <vt:lpstr>Office Theme</vt:lpstr>
      <vt:lpstr>Default Design</vt:lpstr>
      <vt:lpstr>6_Office Theme</vt:lpstr>
      <vt:lpstr>1_Default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 jackson</dc:creator>
  <cp:lastModifiedBy>norman jackson</cp:lastModifiedBy>
  <cp:revision>439</cp:revision>
  <cp:lastPrinted>2022-11-05T15:17:18Z</cp:lastPrinted>
  <dcterms:created xsi:type="dcterms:W3CDTF">2019-05-31T15:21:54Z</dcterms:created>
  <dcterms:modified xsi:type="dcterms:W3CDTF">2022-11-06T16:03:24Z</dcterms:modified>
</cp:coreProperties>
</file>