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1589" r:id="rId2"/>
    <p:sldId id="1527" r:id="rId3"/>
    <p:sldId id="1618" r:id="rId4"/>
    <p:sldId id="1619" r:id="rId5"/>
    <p:sldId id="1616" r:id="rId6"/>
    <p:sldId id="1591" r:id="rId7"/>
    <p:sldId id="1604" r:id="rId8"/>
    <p:sldId id="1550" r:id="rId9"/>
    <p:sldId id="256" r:id="rId10"/>
    <p:sldId id="1500" r:id="rId11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808"/>
    <a:srgbClr val="6DD9FF"/>
    <a:srgbClr val="08DDE8"/>
    <a:srgbClr val="F86828"/>
    <a:srgbClr val="83E7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9" autoAdjust="0"/>
    <p:restoredTop sz="94660"/>
  </p:normalViewPr>
  <p:slideViewPr>
    <p:cSldViewPr snapToGrid="0">
      <p:cViewPr>
        <p:scale>
          <a:sx n="66" d="100"/>
          <a:sy n="66" d="100"/>
        </p:scale>
        <p:origin x="1027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058937-C771-4D1F-B583-C1B23F26AB0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160DE0-3B58-461D-B84F-A597F49DD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0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976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480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357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808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626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722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563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6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239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59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206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78B6-7B7D-4124-B9E2-5AD6A384BDC8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16841993_Roadmap_to_a_One_Health_Agenda_2030/downloa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3C0CC0-F4B3-4CF6-B98C-3C1A9593D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8" y="244904"/>
            <a:ext cx="1819708" cy="877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ADE0B1-CFEF-46FD-B6BB-84C4B3A5F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4" y="2733577"/>
            <a:ext cx="1528715" cy="1169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86D23-BB74-400C-BCDB-F05064D27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6" y="3974056"/>
            <a:ext cx="1686852" cy="799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1F779-4D65-4379-9231-A067E321A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577" y="2761827"/>
            <a:ext cx="2533896" cy="1662128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C9BD9AB1-F424-4D82-837C-71744EC6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25" y="108258"/>
            <a:ext cx="1095749" cy="110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0CBFCF-2D69-4E18-8BAF-3EEACD6C93C4}"/>
              </a:ext>
            </a:extLst>
          </p:cNvPr>
          <p:cNvSpPr txBox="1"/>
          <p:nvPr/>
        </p:nvSpPr>
        <p:spPr>
          <a:xfrm>
            <a:off x="872909" y="1407588"/>
            <a:ext cx="7141029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3200" b="1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Action, Creativity and Learning, for</a:t>
            </a:r>
            <a:endParaRPr lang="en-GB" sz="32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3200" b="1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Healthy, Sustainable, Regenerative Futures</a:t>
            </a:r>
            <a:endParaRPr lang="en-GB" sz="32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2" descr="C:\Users\norman\Pictures\creative academic\LOGO\Creative Academic Abstract Logo B&amp;G.png">
            <a:extLst>
              <a:ext uri="{FF2B5EF4-FFF2-40B4-BE49-F238E27FC236}">
                <a16:creationId xmlns:a16="http://schemas.microsoft.com/office/drawing/2014/main" id="{523CB34C-3C8F-4030-A90E-29C8B7F9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85" y="236883"/>
            <a:ext cx="1933147" cy="7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0DA452-8543-4A10-98E5-0E72F8AC023A}"/>
              </a:ext>
            </a:extLst>
          </p:cNvPr>
          <p:cNvSpPr txBox="1"/>
          <p:nvPr/>
        </p:nvSpPr>
        <p:spPr>
          <a:xfrm>
            <a:off x="748937" y="5693470"/>
            <a:ext cx="7870371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Lifelong - lifewide learning is for oneself, for others and for the planet, it has a key role in driving sustainability.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42D910-7B27-4C32-BAA5-BBB019F69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815" y="2724830"/>
            <a:ext cx="1744169" cy="24398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A45E8-57C4-4383-85E6-A6F14B7B1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985" y="2724830"/>
            <a:ext cx="1744169" cy="24310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9EFE68-4884-4481-BBBB-58D912CC6283}"/>
              </a:ext>
            </a:extLst>
          </p:cNvPr>
          <p:cNvSpPr txBox="1"/>
          <p:nvPr/>
        </p:nvSpPr>
        <p:spPr>
          <a:xfrm>
            <a:off x="4443423" y="427825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Eras Demi ITC" panose="020B0805030504020804" pitchFamily="34" charset="0"/>
              </a:rPr>
              <a:t>#creativeHE</a:t>
            </a:r>
          </a:p>
        </p:txBody>
      </p:sp>
    </p:spTree>
    <p:extLst>
      <p:ext uri="{BB962C8B-B14F-4D97-AF65-F5344CB8AC3E}">
        <p14:creationId xmlns:p14="http://schemas.microsoft.com/office/powerpoint/2010/main" val="3898255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2E43F4-B4E0-4ACE-AF05-B836252BA400}"/>
              </a:ext>
            </a:extLst>
          </p:cNvPr>
          <p:cNvSpPr txBox="1"/>
          <p:nvPr/>
        </p:nvSpPr>
        <p:spPr>
          <a:xfrm>
            <a:off x="468774" y="489734"/>
            <a:ext cx="820645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Rough Plan – March 9th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do you want to do? SDGs that are being addressed?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 will the health  of people, other living things, and /or the environment be improved?</a:t>
            </a:r>
            <a:endParaRPr lang="en-GB" sz="2800" dirty="0"/>
          </a:p>
          <a:p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Context –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Why is this a concern or interest?</a:t>
            </a:r>
          </a:p>
          <a:p>
            <a:endParaRPr lang="en-GB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ctions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–what sort of things will be done and who will be involved.</a:t>
            </a:r>
          </a:p>
          <a:p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Please share in Linked In space by Wed March 9</a:t>
            </a:r>
            <a:r>
              <a:rPr lang="en-GB" sz="2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GB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Plans will be collated into a single document and shared in the forum.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893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1F7D6-A25C-4F92-BA89-6E513CCA62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616274"/>
            <a:ext cx="7601272" cy="4985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1867BF-C3AC-45AB-8CE1-6D7238543B54}"/>
              </a:ext>
            </a:extLst>
          </p:cNvPr>
          <p:cNvSpPr txBox="1"/>
          <p:nvPr/>
        </p:nvSpPr>
        <p:spPr>
          <a:xfrm>
            <a:off x="1656876" y="393056"/>
            <a:ext cx="620776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5875">
                  <a:solidFill>
                    <a:schemeClr val="tx1"/>
                  </a:solidFill>
                </a:ln>
                <a:latin typeface="Modern Love Caps" panose="020B0604020202020204" pitchFamily="82" charset="0"/>
              </a:rPr>
              <a:t>Actions for a healthier, sustainable, regenerative world</a:t>
            </a:r>
          </a:p>
        </p:txBody>
      </p:sp>
    </p:spTree>
    <p:extLst>
      <p:ext uri="{BB962C8B-B14F-4D97-AF65-F5344CB8AC3E}">
        <p14:creationId xmlns:p14="http://schemas.microsoft.com/office/powerpoint/2010/main" val="12751308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B6F9B7C-9C28-4A6B-AE76-4151785B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9" y="425658"/>
            <a:ext cx="7569843" cy="487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6512C-7430-465C-B722-0B6D82803CF6}"/>
              </a:ext>
            </a:extLst>
          </p:cNvPr>
          <p:cNvSpPr txBox="1"/>
          <p:nvPr/>
        </p:nvSpPr>
        <p:spPr>
          <a:xfrm>
            <a:off x="296091" y="5474187"/>
            <a:ext cx="8671560" cy="204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Queenan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Garnier, J., Nielsen, L., Buttigieg, S.,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Meneghi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Holmberg, M.,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Zinsstag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Rüegg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Häsler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Kock, R. (2017). Roadmap to a One Health Agenda 2030. CAB Reviews Perspectives in Agriculture Veterinary Science Nutrition and Natural Resources. 12. 10.Available at: </a:t>
            </a:r>
            <a:r>
              <a:rPr lang="en-GB" sz="18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https://www.researchgate.net/publication/316841993_Roadmap_to_a_One_Health_Agenda_2030/download</a:t>
            </a:r>
            <a:endParaRPr lang="en-GB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GB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834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F48AA99-0483-46B3-99A7-2DA75D6D57DB}"/>
              </a:ext>
            </a:extLst>
          </p:cNvPr>
          <p:cNvSpPr txBox="1"/>
          <p:nvPr/>
        </p:nvSpPr>
        <p:spPr>
          <a:xfrm>
            <a:off x="556179" y="2810020"/>
            <a:ext cx="168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UNDERGOING</a:t>
            </a:r>
          </a:p>
          <a:p>
            <a:r>
              <a:rPr lang="en-GB" sz="2000" b="1" dirty="0"/>
              <a:t>before doing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1EF20D-C84D-49EC-977E-33A6F892E209}"/>
              </a:ext>
            </a:extLst>
          </p:cNvPr>
          <p:cNvCxnSpPr>
            <a:cxnSpLocks/>
          </p:cNvCxnSpPr>
          <p:nvPr/>
        </p:nvCxnSpPr>
        <p:spPr>
          <a:xfrm>
            <a:off x="3105553" y="3163963"/>
            <a:ext cx="211451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441BE1-60B0-4F2E-B632-81EB1FAC2F43}"/>
              </a:ext>
            </a:extLst>
          </p:cNvPr>
          <p:cNvSpPr txBox="1"/>
          <p:nvPr/>
        </p:nvSpPr>
        <p:spPr>
          <a:xfrm>
            <a:off x="3640686" y="2967335"/>
            <a:ext cx="10663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/>
              <a:t>DOING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F3D376-F667-4F2B-918B-CCEE45461E75}"/>
              </a:ext>
            </a:extLst>
          </p:cNvPr>
          <p:cNvSpPr txBox="1"/>
          <p:nvPr/>
        </p:nvSpPr>
        <p:spPr>
          <a:xfrm>
            <a:off x="2478646" y="3389063"/>
            <a:ext cx="461986" cy="25545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/>
              <a:t>D</a:t>
            </a:r>
          </a:p>
          <a:p>
            <a:r>
              <a:rPr lang="en-GB" sz="3200" b="1" dirty="0"/>
              <a:t>O</a:t>
            </a:r>
          </a:p>
          <a:p>
            <a:r>
              <a:rPr lang="en-GB" sz="3200" b="1" dirty="0"/>
              <a:t>I</a:t>
            </a:r>
          </a:p>
          <a:p>
            <a:r>
              <a:rPr lang="en-GB" sz="3200" b="1" dirty="0"/>
              <a:t>N</a:t>
            </a:r>
          </a:p>
          <a:p>
            <a:r>
              <a:rPr lang="en-GB" sz="3200" b="1" dirty="0"/>
              <a:t>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B867D0-877E-47CC-BDBA-574F9035F255}"/>
              </a:ext>
            </a:extLst>
          </p:cNvPr>
          <p:cNvSpPr txBox="1"/>
          <p:nvPr/>
        </p:nvSpPr>
        <p:spPr>
          <a:xfrm>
            <a:off x="3555636" y="2705101"/>
            <a:ext cx="14094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motivations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2FA049-55AB-4E0F-91F6-24FDFD77EFEA}"/>
              </a:ext>
            </a:extLst>
          </p:cNvPr>
          <p:cNvSpPr txBox="1"/>
          <p:nvPr/>
        </p:nvSpPr>
        <p:spPr>
          <a:xfrm>
            <a:off x="3203848" y="5533339"/>
            <a:ext cx="2100255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Achieving fully, </a:t>
            </a:r>
          </a:p>
          <a:p>
            <a:pPr algn="ctr"/>
            <a:r>
              <a:rPr lang="en-GB" i="1" dirty="0"/>
              <a:t>partially or not at all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A86B97-4E61-4096-BB66-0C7E2C6961AA}"/>
              </a:ext>
            </a:extLst>
          </p:cNvPr>
          <p:cNvSpPr txBox="1"/>
          <p:nvPr/>
        </p:nvSpPr>
        <p:spPr>
          <a:xfrm>
            <a:off x="2253370" y="2819827"/>
            <a:ext cx="737702" cy="52322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Self</a:t>
            </a:r>
          </a:p>
        </p:txBody>
      </p:sp>
      <p:pic>
        <p:nvPicPr>
          <p:cNvPr id="8" name="Picture 7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B1EFAE37-971B-47B1-8A8C-D098B3BF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58" y="3430724"/>
            <a:ext cx="844889" cy="25733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39827F-D977-46C3-8462-4616A0C8FEF2}"/>
              </a:ext>
            </a:extLst>
          </p:cNvPr>
          <p:cNvSpPr txBox="1"/>
          <p:nvPr/>
        </p:nvSpPr>
        <p:spPr>
          <a:xfrm>
            <a:off x="735423" y="5943608"/>
            <a:ext cx="168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UNDERGOING</a:t>
            </a:r>
          </a:p>
          <a:p>
            <a:r>
              <a:rPr lang="en-GB" sz="2000" b="1" dirty="0"/>
              <a:t>  after doing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032287-7AAE-4CE1-A5D8-247FD23EA597}"/>
              </a:ext>
            </a:extLst>
          </p:cNvPr>
          <p:cNvSpPr txBox="1"/>
          <p:nvPr/>
        </p:nvSpPr>
        <p:spPr>
          <a:xfrm rot="16200000">
            <a:off x="-195109" y="4294339"/>
            <a:ext cx="168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UNDERGOING</a:t>
            </a:r>
          </a:p>
          <a:p>
            <a:r>
              <a:rPr lang="en-GB" sz="2000" b="1" dirty="0"/>
              <a:t> while doing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6282E1-4C1B-4E0A-A490-40F2C59AC4D1}"/>
              </a:ext>
            </a:extLst>
          </p:cNvPr>
          <p:cNvSpPr txBox="1"/>
          <p:nvPr/>
        </p:nvSpPr>
        <p:spPr>
          <a:xfrm>
            <a:off x="3353969" y="3481412"/>
            <a:ext cx="1661031" cy="203132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IMAGINING</a:t>
            </a:r>
          </a:p>
          <a:p>
            <a:pPr algn="ctr"/>
            <a:r>
              <a:rPr lang="en-GB" b="1" dirty="0"/>
              <a:t>PLANNING</a:t>
            </a:r>
            <a:endParaRPr lang="en-GB" sz="1000" b="1" dirty="0"/>
          </a:p>
          <a:p>
            <a:pPr algn="ctr"/>
            <a:r>
              <a:rPr lang="en-GB" b="1" dirty="0"/>
              <a:t>OBSERVING</a:t>
            </a:r>
            <a:endParaRPr lang="en-GB" sz="1000" b="1" dirty="0"/>
          </a:p>
          <a:p>
            <a:pPr algn="ctr"/>
            <a:r>
              <a:rPr lang="en-GB" b="1" dirty="0"/>
              <a:t>ACTING/</a:t>
            </a:r>
          </a:p>
          <a:p>
            <a:pPr algn="ctr"/>
            <a:r>
              <a:rPr lang="en-GB" b="1" dirty="0"/>
              <a:t>PERFORMING</a:t>
            </a:r>
            <a:endParaRPr lang="en-GB" sz="1000" b="1" dirty="0"/>
          </a:p>
          <a:p>
            <a:pPr algn="ctr"/>
            <a:r>
              <a:rPr lang="en-GB" b="1" dirty="0"/>
              <a:t>REFLECTING</a:t>
            </a:r>
          </a:p>
          <a:p>
            <a:pPr algn="ctr"/>
            <a:r>
              <a:rPr lang="en-GB" b="1" dirty="0"/>
              <a:t>SENSE MAKING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E62458-B565-48CB-9B7B-714152954ABD}"/>
              </a:ext>
            </a:extLst>
          </p:cNvPr>
          <p:cNvSpPr txBox="1"/>
          <p:nvPr/>
        </p:nvSpPr>
        <p:spPr>
          <a:xfrm>
            <a:off x="1432199" y="1059976"/>
            <a:ext cx="8129169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“When we experience something we act upon it, we do something;                   then we suffer or undergo the consequences. We do something to the  thing and then it does something to us in return”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John </a:t>
            </a:r>
            <a:r>
              <a:rPr lang="en-GB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Dewey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B257BF-E1E1-4473-A585-6AC4E9BB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0" y="1064455"/>
            <a:ext cx="923918" cy="1109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16B4B6-4BAB-4CC5-AD5A-F3A1EC9F014D}"/>
              </a:ext>
            </a:extLst>
          </p:cNvPr>
          <p:cNvSpPr txBox="1"/>
          <p:nvPr/>
        </p:nvSpPr>
        <p:spPr>
          <a:xfrm>
            <a:off x="5189470" y="2846515"/>
            <a:ext cx="359610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Lifewide Environments</a:t>
            </a:r>
          </a:p>
          <a:p>
            <a:r>
              <a:rPr lang="en-GB" sz="1800" b="1" dirty="0"/>
              <a:t>Work/professional life/practice               </a:t>
            </a:r>
          </a:p>
          <a:p>
            <a:r>
              <a:rPr lang="en-US" sz="1800" b="1" dirty="0"/>
              <a:t>Family, friends, community                         </a:t>
            </a:r>
            <a:endParaRPr lang="en-GB" sz="1800" b="1" dirty="0"/>
          </a:p>
          <a:p>
            <a:r>
              <a:rPr lang="en-GB" sz="1800" b="1" dirty="0"/>
              <a:t>Home /garden / environs                       Hobbies/interests/leisure activities</a:t>
            </a:r>
          </a:p>
          <a:p>
            <a:r>
              <a:rPr lang="en-GB" sz="1800" b="1" dirty="0"/>
              <a:t>Virtual / technological	</a:t>
            </a:r>
            <a:endParaRPr lang="en-GB" b="1" dirty="0"/>
          </a:p>
          <a:p>
            <a:r>
              <a:rPr lang="en-GB" sz="1800" b="1" dirty="0"/>
              <a:t>Travel / other cultures                         Formal / informal study</a:t>
            </a:r>
          </a:p>
          <a:p>
            <a:r>
              <a:rPr lang="en-GB" b="1" dirty="0"/>
              <a:t>And more…………………….</a:t>
            </a:r>
            <a:r>
              <a:rPr lang="en-GB" sz="2400" dirty="0"/>
              <a:t>	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BB09E6-D92E-463C-8D46-B7AFF76D0A46}"/>
              </a:ext>
            </a:extLst>
          </p:cNvPr>
          <p:cNvSpPr txBox="1"/>
          <p:nvPr/>
        </p:nvSpPr>
        <p:spPr>
          <a:xfrm>
            <a:off x="1226724" y="249112"/>
            <a:ext cx="696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Modern Love Caps" panose="04070805081001020A01" pitchFamily="82" charset="0"/>
              </a:rPr>
              <a:t>ACTION, LEARNING, </a:t>
            </a:r>
            <a:r>
              <a:rPr lang="en-GB" sz="3200" b="1" dirty="0">
                <a:latin typeface="Modern Love Caps" panose="04070805081001020A01" pitchFamily="82" charset="0"/>
              </a:rPr>
              <a:t>creativity </a:t>
            </a:r>
            <a:r>
              <a:rPr lang="en-GB" sz="2800" b="1" dirty="0">
                <a:latin typeface="Modern Love Caps" panose="04070805081001020A01" pitchFamily="82" charset="0"/>
              </a:rPr>
              <a:t>&amp; ACHIEVEMENT</a:t>
            </a:r>
          </a:p>
        </p:txBody>
      </p:sp>
    </p:spTree>
    <p:extLst>
      <p:ext uri="{BB962C8B-B14F-4D97-AF65-F5344CB8AC3E}">
        <p14:creationId xmlns:p14="http://schemas.microsoft.com/office/powerpoint/2010/main" val="3227642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BF10F1F-BC64-4004-9F56-582AFEDA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79" y="710420"/>
            <a:ext cx="5345926" cy="56297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4B7121-450B-40B5-8872-EECE187C57C4}"/>
              </a:ext>
            </a:extLst>
          </p:cNvPr>
          <p:cNvSpPr txBox="1"/>
          <p:nvPr/>
        </p:nvSpPr>
        <p:spPr>
          <a:xfrm>
            <a:off x="2570278" y="125645"/>
            <a:ext cx="448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Modern Love Caps" panose="04070805081001020A01" pitchFamily="82" charset="0"/>
              </a:rPr>
              <a:t>Spirit of Collective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D17ED-71FB-440A-866D-6C4CB865F065}"/>
              </a:ext>
            </a:extLst>
          </p:cNvPr>
          <p:cNvSpPr txBox="1"/>
          <p:nvPr/>
        </p:nvSpPr>
        <p:spPr>
          <a:xfrm>
            <a:off x="2782563" y="639222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Modern Love Caps" panose="04070805081001020A01" pitchFamily="82" charset="0"/>
                <a:ea typeface="Calibri" panose="020F0502020204030204" pitchFamily="34" charset="0"/>
              </a:rPr>
              <a:t>illustration by Brenna Quinlan </a:t>
            </a:r>
            <a:endParaRPr lang="en-GB" sz="2400" dirty="0">
              <a:latin typeface="Modern Love Caps" panose="04070805081001020A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136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A60ACC-4B83-40A9-B966-0584E3A9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61" y="3446116"/>
            <a:ext cx="4063048" cy="22131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7B8242-D78F-488E-9B00-0279B3C2E4F3}"/>
              </a:ext>
            </a:extLst>
          </p:cNvPr>
          <p:cNvSpPr txBox="1"/>
          <p:nvPr/>
        </p:nvSpPr>
        <p:spPr>
          <a:xfrm>
            <a:off x="3506303" y="5061025"/>
            <a:ext cx="4824897" cy="52322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spc="-100" dirty="0">
                <a:latin typeface="Modern Love Caps" panose="04070805081001020A01" pitchFamily="82" charset="0"/>
              </a:rPr>
              <a:t>Share read discuss &amp;learn together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DB013D-7F82-40FB-9E76-EB9FF62E43BE}"/>
              </a:ext>
            </a:extLst>
          </p:cNvPr>
          <p:cNvSpPr/>
          <p:nvPr/>
        </p:nvSpPr>
        <p:spPr>
          <a:xfrm>
            <a:off x="4454688" y="4208395"/>
            <a:ext cx="2067653" cy="552941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73B8F0-B8A5-4517-B49C-F96EB225C8A0}"/>
              </a:ext>
            </a:extLst>
          </p:cNvPr>
          <p:cNvSpPr txBox="1"/>
          <p:nvPr/>
        </p:nvSpPr>
        <p:spPr>
          <a:xfrm>
            <a:off x="4371375" y="4236192"/>
            <a:ext cx="226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pc="-100" dirty="0">
                <a:latin typeface="Modern Love Caps" panose="04070805081001020A01" pitchFamily="82" charset="0"/>
              </a:rPr>
              <a:t>Our Stories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DC1871-254D-4A52-A76A-D014077F9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472" y="1706880"/>
            <a:ext cx="2220515" cy="14578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618C14-D436-4D94-A26D-19217F004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418" y="-29632"/>
            <a:ext cx="3372415" cy="41387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610EAF1-DD47-4B9D-88FE-D4836283D14A}"/>
              </a:ext>
            </a:extLst>
          </p:cNvPr>
          <p:cNvSpPr txBox="1"/>
          <p:nvPr/>
        </p:nvSpPr>
        <p:spPr>
          <a:xfrm rot="521934">
            <a:off x="6727105" y="1344397"/>
            <a:ext cx="2471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Healthier </a:t>
            </a:r>
          </a:p>
          <a:p>
            <a:r>
              <a:rPr lang="en-GB" sz="2800" b="1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world</a:t>
            </a:r>
            <a:endParaRPr lang="en-GB" sz="2800" dirty="0"/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ED4B9E32-AE0D-491A-8CE8-DF1706E9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1" y="1074052"/>
            <a:ext cx="2696791" cy="211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B0DA97-2C97-461F-93FC-13FB77EF9596}"/>
              </a:ext>
            </a:extLst>
          </p:cNvPr>
          <p:cNvSpPr txBox="1"/>
          <p:nvPr/>
        </p:nvSpPr>
        <p:spPr>
          <a:xfrm>
            <a:off x="0" y="212574"/>
            <a:ext cx="6754235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3200" b="1" dirty="0"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action, learning &amp; creativity</a:t>
            </a:r>
            <a:endParaRPr lang="en-GB" sz="32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4345C7-5FE9-4438-9C88-522E18E4B9DD}"/>
              </a:ext>
            </a:extLst>
          </p:cNvPr>
          <p:cNvSpPr txBox="1"/>
          <p:nvPr/>
        </p:nvSpPr>
        <p:spPr>
          <a:xfrm>
            <a:off x="2987945" y="875883"/>
            <a:ext cx="282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Modern Love Grunge" panose="04070805081005020601" pitchFamily="82" charset="0"/>
              </a:rPr>
              <a:t>How can we make </a:t>
            </a:r>
          </a:p>
          <a:p>
            <a:pPr algn="ctr"/>
            <a:r>
              <a:rPr lang="en-GB" sz="2400" dirty="0">
                <a:latin typeface="Modern Love Grunge" panose="04070805081005020601" pitchFamily="82" charset="0"/>
              </a:rPr>
              <a:t>this healthier?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EB9C99-9052-4C5D-8565-B8FF40D11C8F}"/>
              </a:ext>
            </a:extLst>
          </p:cNvPr>
          <p:cNvSpPr/>
          <p:nvPr/>
        </p:nvSpPr>
        <p:spPr>
          <a:xfrm rot="5400000">
            <a:off x="3161183" y="1298759"/>
            <a:ext cx="189597" cy="10058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6D652E8-3590-4E04-A395-F8DA6AE94B4A}"/>
              </a:ext>
            </a:extLst>
          </p:cNvPr>
          <p:cNvSpPr/>
          <p:nvPr/>
        </p:nvSpPr>
        <p:spPr>
          <a:xfrm rot="5400000">
            <a:off x="5924622" y="1235508"/>
            <a:ext cx="189597" cy="10058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C3C3FA7E-D8AF-4AD6-9865-DB42A53161A2}"/>
              </a:ext>
            </a:extLst>
          </p:cNvPr>
          <p:cNvSpPr/>
          <p:nvPr/>
        </p:nvSpPr>
        <p:spPr>
          <a:xfrm rot="12182330">
            <a:off x="6138159" y="3560803"/>
            <a:ext cx="380526" cy="68066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96B1EF-C693-4067-B1AC-D638F956B42D}"/>
              </a:ext>
            </a:extLst>
          </p:cNvPr>
          <p:cNvSpPr txBox="1"/>
          <p:nvPr/>
        </p:nvSpPr>
        <p:spPr>
          <a:xfrm>
            <a:off x="2823644" y="6026841"/>
            <a:ext cx="4341276" cy="52322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spc="-100" dirty="0">
                <a:latin typeface="Modern Love Caps" panose="04070805081001020A01" pitchFamily="82" charset="0"/>
              </a:rPr>
              <a:t>Synthesize &amp; share with 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61401-84B1-4951-8494-B996CF7F6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22" y="3427257"/>
            <a:ext cx="2116519" cy="30147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96CA78D-6E15-4E17-8E90-41A0810544FC}"/>
              </a:ext>
            </a:extLst>
          </p:cNvPr>
          <p:cNvSpPr/>
          <p:nvPr/>
        </p:nvSpPr>
        <p:spPr>
          <a:xfrm rot="16200000">
            <a:off x="2468153" y="5920199"/>
            <a:ext cx="190775" cy="62701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67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139328-49FE-4A6A-8B8B-0875520F6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92" y="2362556"/>
            <a:ext cx="4015714" cy="19768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50BEF-6373-43DE-B31B-94417C27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0" y="2362556"/>
            <a:ext cx="457200" cy="48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A54B19-79B7-4505-959F-9A16E6E65825}"/>
              </a:ext>
            </a:extLst>
          </p:cNvPr>
          <p:cNvSpPr txBox="1"/>
          <p:nvPr/>
        </p:nvSpPr>
        <p:spPr>
          <a:xfrm>
            <a:off x="1815927" y="240821"/>
            <a:ext cx="81527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spc="-100" dirty="0">
                <a:effectLst/>
                <a:latin typeface="Modern Love Caps" panose="04070805081001020A01" pitchFamily="82" charset="0"/>
              </a:rPr>
              <a:t>Infrastructure to support inquiry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0B9D9-48BC-4F9C-9269-8BF1CF87E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632" y="1239693"/>
            <a:ext cx="2151301" cy="27535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D29AFE-B16C-43D0-83E1-AB03A9CBE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26" y="4463557"/>
            <a:ext cx="4004578" cy="19017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18616A-D605-4E4F-BF08-F02743E07066}"/>
              </a:ext>
            </a:extLst>
          </p:cNvPr>
          <p:cNvSpPr txBox="1"/>
          <p:nvPr/>
        </p:nvSpPr>
        <p:spPr>
          <a:xfrm>
            <a:off x="788634" y="6361483"/>
            <a:ext cx="5050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https://www.lifewideeducation.uk/healthy-futures.html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CBB4E-1871-468B-8CDC-2A3F74299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34" y="4551737"/>
            <a:ext cx="482817" cy="3263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0A9E8F-0ED8-4D9F-BC6F-4F2EDA7C9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291" y="990665"/>
            <a:ext cx="4015713" cy="11717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EA7E038-5708-4753-91C4-2875A39430FA}"/>
              </a:ext>
            </a:extLst>
          </p:cNvPr>
          <p:cNvSpPr txBox="1"/>
          <p:nvPr/>
        </p:nvSpPr>
        <p:spPr>
          <a:xfrm>
            <a:off x="1815927" y="884695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Facilitation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37180-5B3A-43F7-900F-8CE61EAED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756" y="4437897"/>
            <a:ext cx="3554826" cy="20426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7172A7-87B3-4BDD-A4E8-A1264E84910E}"/>
              </a:ext>
            </a:extLst>
          </p:cNvPr>
          <p:cNvSpPr txBox="1"/>
          <p:nvPr/>
        </p:nvSpPr>
        <p:spPr>
          <a:xfrm>
            <a:off x="5076756" y="4095292"/>
            <a:ext cx="5050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Monthly Zoom Meeting – chance to meet &amp; share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76662-A4E6-4D3C-906E-EEE092CF2195}"/>
              </a:ext>
            </a:extLst>
          </p:cNvPr>
          <p:cNvSpPr txBox="1"/>
          <p:nvPr/>
        </p:nvSpPr>
        <p:spPr>
          <a:xfrm>
            <a:off x="2549440" y="3851868"/>
            <a:ext cx="18082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DISCUSSION FORUM</a:t>
            </a:r>
          </a:p>
        </p:txBody>
      </p:sp>
    </p:spTree>
    <p:extLst>
      <p:ext uri="{BB962C8B-B14F-4D97-AF65-F5344CB8AC3E}">
        <p14:creationId xmlns:p14="http://schemas.microsoft.com/office/powerpoint/2010/main" val="7004261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1C5B3-5A92-4022-84E5-2ACE080AF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32" y="326073"/>
            <a:ext cx="3831985" cy="243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30D50-2313-4078-8B86-14C8EB31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89" y="434320"/>
            <a:ext cx="45720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3F8FC6-C5B8-4A9B-B083-AF63CC285A21}"/>
              </a:ext>
            </a:extLst>
          </p:cNvPr>
          <p:cNvSpPr txBox="1"/>
          <p:nvPr/>
        </p:nvSpPr>
        <p:spPr>
          <a:xfrm>
            <a:off x="217487" y="2764472"/>
            <a:ext cx="94954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GB" sz="2400" b="1" i="0" dirty="0">
                <a:effectLst/>
                <a:latin typeface="-apple-system"/>
              </a:rPr>
              <a:t> </a:t>
            </a:r>
          </a:p>
          <a:p>
            <a:pPr algn="l" fontAlgn="auto"/>
            <a:r>
              <a:rPr lang="en-GB" sz="2400" b="0" i="0" dirty="0">
                <a:effectLst/>
                <a:latin typeface="-apple-system"/>
              </a:rPr>
              <a:t>There is an expectation that members of the group will:          </a:t>
            </a:r>
          </a:p>
          <a:p>
            <a:pPr marL="342900" indent="-342900" algn="l" fontAlgn="auto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-apple-system"/>
              </a:rPr>
              <a:t>contribute stories about their experiences and what they </a:t>
            </a:r>
          </a:p>
          <a:p>
            <a:pPr algn="l" fontAlgn="auto"/>
            <a:r>
              <a:rPr lang="en-GB" sz="2400" dirty="0">
                <a:latin typeface="-apple-system"/>
              </a:rPr>
              <a:t>     </a:t>
            </a:r>
            <a:r>
              <a:rPr lang="en-GB" sz="2400" b="0" i="0" dirty="0">
                <a:effectLst/>
                <a:latin typeface="-apple-system"/>
              </a:rPr>
              <a:t>have learnt to the collaborative</a:t>
            </a:r>
            <a:r>
              <a:rPr lang="en-GB" sz="2400" dirty="0">
                <a:latin typeface="-apple-system"/>
              </a:rPr>
              <a:t> inquiry</a:t>
            </a:r>
            <a:r>
              <a:rPr lang="en-GB" sz="2400" b="0" i="0" dirty="0">
                <a:effectLst/>
                <a:latin typeface="-apple-system"/>
              </a:rPr>
              <a:t> </a:t>
            </a:r>
          </a:p>
          <a:p>
            <a:pPr marL="355600" indent="-355600" algn="l" fontAlgn="auto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-apple-system"/>
              </a:rPr>
              <a:t>be kind, generous, respectful and appreciative of the contributions </a:t>
            </a:r>
          </a:p>
          <a:p>
            <a:pPr algn="l" fontAlgn="auto"/>
            <a:r>
              <a:rPr lang="en-GB" sz="2400" b="0" i="0" dirty="0">
                <a:effectLst/>
                <a:latin typeface="-apple-system"/>
              </a:rPr>
              <a:t>	made by other members </a:t>
            </a:r>
            <a:endParaRPr lang="en-GB" sz="2400" dirty="0">
              <a:latin typeface="-apple-system"/>
            </a:endParaRPr>
          </a:p>
          <a:p>
            <a:pPr marL="355600" indent="-355600" algn="l" fontAlgn="auto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-apple-system"/>
              </a:rPr>
              <a:t>help other members of the group gain deeper understandings or </a:t>
            </a:r>
          </a:p>
          <a:p>
            <a:pPr algn="l" fontAlgn="auto"/>
            <a:r>
              <a:rPr lang="en-GB" sz="2400" b="0" i="0" dirty="0">
                <a:effectLst/>
                <a:latin typeface="-apple-system"/>
              </a:rPr>
              <a:t>	different perspectives on their experiences through their comments 	and questions.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4E34B-7992-48A4-A237-2218955FBCB6}"/>
              </a:ext>
            </a:extLst>
          </p:cNvPr>
          <p:cNvSpPr txBox="1"/>
          <p:nvPr/>
        </p:nvSpPr>
        <p:spPr>
          <a:xfrm>
            <a:off x="4128117" y="434320"/>
            <a:ext cx="81527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spc="-100" dirty="0">
                <a:latin typeface="Modern Love Caps" panose="04070805081001020A01" pitchFamily="82" charset="0"/>
              </a:rPr>
              <a:t>Our social ecology for learning</a:t>
            </a:r>
          </a:p>
          <a:p>
            <a:pPr algn="l"/>
            <a:endParaRPr lang="en-GB" sz="3200" b="1" spc="-100" dirty="0">
              <a:latin typeface="Modern Love Caps" panose="04070805081001020A01" pitchFamily="82" charset="0"/>
            </a:endParaRPr>
          </a:p>
          <a:p>
            <a:pPr algn="l"/>
            <a:r>
              <a:rPr lang="en-GB" sz="3200" b="1" spc="-100" dirty="0">
                <a:latin typeface="Modern Love Caps" panose="04070805081001020A01" pitchFamily="82" charset="0"/>
              </a:rPr>
              <a:t>Trust Respect Appreciation </a:t>
            </a:r>
          </a:p>
          <a:p>
            <a:pPr algn="l"/>
            <a:r>
              <a:rPr lang="en-GB" sz="3200" b="1" spc="-100" dirty="0">
                <a:latin typeface="Modern Love Caps" panose="04070805081001020A01" pitchFamily="82" charset="0"/>
              </a:rPr>
              <a:t>Generosity &amp; Curiosity</a:t>
            </a:r>
          </a:p>
        </p:txBody>
      </p:sp>
    </p:spTree>
    <p:extLst>
      <p:ext uri="{BB962C8B-B14F-4D97-AF65-F5344CB8AC3E}">
        <p14:creationId xmlns:p14="http://schemas.microsoft.com/office/powerpoint/2010/main" val="965835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F2B2C4-1E9D-47C7-9D63-E1AB648B4A98}"/>
              </a:ext>
            </a:extLst>
          </p:cNvPr>
          <p:cNvSpPr txBox="1"/>
          <p:nvPr/>
        </p:nvSpPr>
        <p:spPr>
          <a:xfrm>
            <a:off x="2118385" y="1220616"/>
            <a:ext cx="10537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Lifewide Learning Research &amp; Development Group – </a:t>
            </a:r>
          </a:p>
          <a:p>
            <a:r>
              <a:rPr lang="en-GB" sz="2000" b="1" i="1" dirty="0"/>
              <a:t>Our social ecology for learning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E287A-319E-4BDF-9758-76443AAB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47" y="1333136"/>
            <a:ext cx="1404938" cy="3969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A266C1-E09D-4C20-A5A6-C82BD1894E7B}"/>
              </a:ext>
            </a:extLst>
          </p:cNvPr>
          <p:cNvSpPr/>
          <p:nvPr/>
        </p:nvSpPr>
        <p:spPr>
          <a:xfrm>
            <a:off x="468484" y="1137920"/>
            <a:ext cx="8350396" cy="5424926"/>
          </a:xfrm>
          <a:prstGeom prst="rect">
            <a:avLst/>
          </a:prstGeom>
          <a:noFill/>
          <a:ln w="666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E84C9-2B9C-41DB-879B-30387CCB5925}"/>
              </a:ext>
            </a:extLst>
          </p:cNvPr>
          <p:cNvSpPr txBox="1"/>
          <p:nvPr/>
        </p:nvSpPr>
        <p:spPr>
          <a:xfrm>
            <a:off x="1252220" y="123440"/>
            <a:ext cx="632841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800" b="1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Action, Creativity and Learning, for</a:t>
            </a:r>
            <a:endParaRPr lang="en-GB" sz="28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2800" b="1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Healthy, Sustainable, Regenerative Futures</a:t>
            </a:r>
            <a:endParaRPr lang="en-GB" sz="28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979BD9-3282-49B8-9CBA-E67C8419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76" y="1842567"/>
            <a:ext cx="8131540" cy="46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90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67189</TotalTime>
  <Words>526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-apple-system</vt:lpstr>
      <vt:lpstr>Arial</vt:lpstr>
      <vt:lpstr>Arial Narrow</vt:lpstr>
      <vt:lpstr>Calibri</vt:lpstr>
      <vt:lpstr>Calibri Light</vt:lpstr>
      <vt:lpstr>Eras Demi ITC</vt:lpstr>
      <vt:lpstr>Modern Love Caps</vt:lpstr>
      <vt:lpstr>Modern Love Grunge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jackson</dc:creator>
  <cp:lastModifiedBy>norman jackson</cp:lastModifiedBy>
  <cp:revision>208</cp:revision>
  <cp:lastPrinted>2022-03-02T08:10:30Z</cp:lastPrinted>
  <dcterms:created xsi:type="dcterms:W3CDTF">2021-01-12T18:15:14Z</dcterms:created>
  <dcterms:modified xsi:type="dcterms:W3CDTF">2022-03-02T10:07:18Z</dcterms:modified>
</cp:coreProperties>
</file>